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74" r:id="rId5"/>
    <p:sldId id="259" r:id="rId6"/>
    <p:sldId id="260" r:id="rId7"/>
    <p:sldId id="261" r:id="rId8"/>
    <p:sldId id="268" r:id="rId9"/>
    <p:sldId id="284" r:id="rId10"/>
    <p:sldId id="269" r:id="rId11"/>
    <p:sldId id="262" r:id="rId12"/>
    <p:sldId id="263" r:id="rId13"/>
    <p:sldId id="257" r:id="rId14"/>
    <p:sldId id="273" r:id="rId15"/>
    <p:sldId id="264" r:id="rId16"/>
    <p:sldId id="265" r:id="rId17"/>
    <p:sldId id="282" r:id="rId18"/>
    <p:sldId id="266" r:id="rId19"/>
    <p:sldId id="267" r:id="rId20"/>
    <p:sldId id="272" r:id="rId21"/>
    <p:sldId id="275" r:id="rId22"/>
    <p:sldId id="270" r:id="rId23"/>
    <p:sldId id="276" r:id="rId24"/>
    <p:sldId id="277" r:id="rId25"/>
    <p:sldId id="278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682F"/>
    <a:srgbClr val="BA5502"/>
    <a:srgbClr val="58267E"/>
    <a:srgbClr val="DC6502"/>
    <a:srgbClr val="2FC9FF"/>
    <a:srgbClr val="F83ADD"/>
    <a:srgbClr val="E808C8"/>
    <a:srgbClr val="B061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CBD08-038C-450D-A13D-EF1A7582AB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895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2EF6-C1EF-4557-B868-38B99F60B5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082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5EB83-F5CD-4722-A313-974A8CCF75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618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CBD08-038C-450D-A13D-EF1A7582AB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507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786F5-E81A-49E5-BC34-D1581E81DE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9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E6E6-840F-44CA-B8A7-5305C7D436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522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DD687-E4BA-41A7-B03A-9F39B04C6B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87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9AFA9-7F7E-4152-AC5A-C6FCD307C5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02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EA66A-A4B3-405A-93CF-9438091B6F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503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453-7902-4A8A-8C09-FADBA5E0AB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682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CA1A-94DE-4392-918A-B9378628F4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599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786F5-E81A-49E5-BC34-D1581E81DE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4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6429C-F38B-4035-A626-A1D9AF5605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26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2EF6-C1EF-4557-B868-38B99F60B5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43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5EB83-F5CD-4722-A313-974A8CCF75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305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A349C-8FBC-444A-A8B7-849D84FEC8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0094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0EF7-9842-4C6D-AE94-D80A6E30EC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663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1FD6D-159C-4292-89E1-DB9B7501FE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9528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6067A-2138-4416-AC64-C8AFE1DCEC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06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12731-84D4-47CA-B278-CAC1957187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706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4BE7F-922C-4246-BBC1-1741DDCAA9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978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09257-09F3-46D2-A434-422C44C1D3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98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E6E6-840F-44CA-B8A7-5305C7D436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2358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4741E-290F-4274-A3F0-160948C7B8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6728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8B45F-EB27-442C-B27E-7435167A7C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2301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E8212-F257-4594-AF6A-CCBE71A88F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644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C1AF-37E4-40B2-86C5-DA7068931C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60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DD687-E4BA-41A7-B03A-9F39B04C6B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941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9AFA9-7F7E-4152-AC5A-C6FCD307C5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87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EA66A-A4B3-405A-93CF-9438091B6F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615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453-7902-4A8A-8C09-FADBA5E0AB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9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CA1A-94DE-4392-918A-B9378628F4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467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6429C-F38B-4035-A626-A1D9AF5605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48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72E34D-2B7B-4360-92E4-E86B361183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345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72E34D-2B7B-4360-92E4-E86B361183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139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82E216-C0D8-479C-A089-0CCDACEC23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92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7.xml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slide" Target="slide26.xml"/><Relationship Id="rId2" Type="http://schemas.openxmlformats.org/officeDocument/2006/relationships/slide" Target="slide2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3.xml"/><Relationship Id="rId11" Type="http://schemas.openxmlformats.org/officeDocument/2006/relationships/slide" Target="slide25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0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0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slide" Target="slide20.xml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851699" y="1483466"/>
            <a:ext cx="8415578" cy="16124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72"/>
              </a:avLst>
            </a:prstTxWarp>
          </a:bodyPr>
          <a:lstStyle/>
          <a:p>
            <a:pPr algn="ctr"/>
            <a:r>
              <a:rPr lang="ja-JP" altLang="en-US" sz="3600" b="1" kern="10" dirty="0" smtClean="0">
                <a:gradFill rotWithShape="1">
                  <a:gsLst>
                    <a:gs pos="0">
                      <a:srgbClr val="FB9DFD"/>
                    </a:gs>
                    <a:gs pos="12000">
                      <a:srgbClr val="F27AA8"/>
                    </a:gs>
                    <a:gs pos="27000">
                      <a:srgbClr val="F69B86"/>
                    </a:gs>
                    <a:gs pos="48000">
                      <a:srgbClr val="FFFF00"/>
                    </a:gs>
                    <a:gs pos="64999">
                      <a:srgbClr val="7DE7A8"/>
                    </a:gs>
                    <a:gs pos="78999">
                      <a:srgbClr val="00B0F0"/>
                    </a:gs>
                    <a:gs pos="100000">
                      <a:srgbClr val="FB9DFD"/>
                    </a:gs>
                  </a:gsLst>
                  <a:lin ang="0" scaled="1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色って不思議</a:t>
            </a:r>
            <a:endParaRPr lang="ja-JP" altLang="en-US" sz="3600" b="1" kern="10" dirty="0">
              <a:gradFill rotWithShape="1">
                <a:gsLst>
                  <a:gs pos="0">
                    <a:srgbClr val="FB9DFD"/>
                  </a:gs>
                  <a:gs pos="12000">
                    <a:srgbClr val="F27AA8"/>
                  </a:gs>
                  <a:gs pos="27000">
                    <a:srgbClr val="F69B86"/>
                  </a:gs>
                  <a:gs pos="48000">
                    <a:srgbClr val="FFFF00"/>
                  </a:gs>
                  <a:gs pos="64999">
                    <a:srgbClr val="7DE7A8"/>
                  </a:gs>
                  <a:gs pos="78999">
                    <a:srgbClr val="00B0F0"/>
                  </a:gs>
                  <a:gs pos="100000">
                    <a:srgbClr val="FB9DFD"/>
                  </a:gs>
                </a:gsLst>
                <a:lin ang="0" scaled="1"/>
              </a:gra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361768" y="4310474"/>
            <a:ext cx="9468464" cy="66464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色のはたらきを探してみよう</a:t>
            </a:r>
            <a:endParaRPr lang="ja-JP" altLang="en-US" sz="8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679" y="5716345"/>
            <a:ext cx="3581195" cy="9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365960" y="391781"/>
            <a:ext cx="546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色のもつ「感じ方」の違い</a:t>
            </a:r>
            <a:endParaRPr kumimoji="1" lang="ja-JP" altLang="en-US" sz="3600" dirty="0">
              <a:solidFill>
                <a:srgbClr val="FFFF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6830" y="1362895"/>
            <a:ext cx="511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暖かい色、寒い色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830" y="2523031"/>
            <a:ext cx="511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軽い色、重い色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830" y="3811104"/>
            <a:ext cx="511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派手な色、地味な色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 bwMode="auto">
          <a:xfrm>
            <a:off x="4657895" y="1307139"/>
            <a:ext cx="643095" cy="643095"/>
          </a:xfrm>
          <a:prstGeom prst="ellipse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楕円 13"/>
          <p:cNvSpPr/>
          <p:nvPr/>
        </p:nvSpPr>
        <p:spPr bwMode="auto">
          <a:xfrm>
            <a:off x="6178967" y="1303903"/>
            <a:ext cx="643095" cy="643095"/>
          </a:xfrm>
          <a:prstGeom prst="ellipse">
            <a:avLst/>
          </a:prstGeom>
          <a:solidFill>
            <a:srgbClr val="FB9DFD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5418431" y="1307139"/>
            <a:ext cx="643095" cy="643095"/>
          </a:xfrm>
          <a:prstGeom prst="ellipse">
            <a:avLst/>
          </a:prstGeom>
          <a:solidFill>
            <a:srgbClr val="F69B86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楕円 15"/>
          <p:cNvSpPr/>
          <p:nvPr/>
        </p:nvSpPr>
        <p:spPr bwMode="auto">
          <a:xfrm>
            <a:off x="7801948" y="1303903"/>
            <a:ext cx="643095" cy="6430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/>
          <p:cNvSpPr/>
          <p:nvPr/>
        </p:nvSpPr>
        <p:spPr bwMode="auto">
          <a:xfrm>
            <a:off x="9323020" y="1300667"/>
            <a:ext cx="643095" cy="643095"/>
          </a:xfrm>
          <a:prstGeom prst="ellipse">
            <a:avLst/>
          </a:prstGeom>
          <a:solidFill>
            <a:srgbClr val="66FFFF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楕円 17"/>
          <p:cNvSpPr/>
          <p:nvPr/>
        </p:nvSpPr>
        <p:spPr bwMode="auto">
          <a:xfrm>
            <a:off x="8562484" y="1303903"/>
            <a:ext cx="643095" cy="643095"/>
          </a:xfrm>
          <a:prstGeom prst="ellipse">
            <a:avLst/>
          </a:prstGeom>
          <a:solidFill>
            <a:srgbClr val="0070C0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楕円 18"/>
          <p:cNvSpPr/>
          <p:nvPr/>
        </p:nvSpPr>
        <p:spPr bwMode="auto">
          <a:xfrm>
            <a:off x="4657895" y="2464039"/>
            <a:ext cx="643095" cy="643095"/>
          </a:xfrm>
          <a:prstGeom prst="ellipse">
            <a:avLst/>
          </a:prstGeom>
          <a:solidFill>
            <a:srgbClr val="FFFF99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楕円 19"/>
          <p:cNvSpPr/>
          <p:nvPr/>
        </p:nvSpPr>
        <p:spPr bwMode="auto">
          <a:xfrm>
            <a:off x="6178967" y="2460803"/>
            <a:ext cx="643095" cy="643095"/>
          </a:xfrm>
          <a:prstGeom prst="ellipse">
            <a:avLst/>
          </a:prstGeom>
          <a:solidFill>
            <a:srgbClr val="CCFFCC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楕円 20"/>
          <p:cNvSpPr/>
          <p:nvPr/>
        </p:nvSpPr>
        <p:spPr bwMode="auto">
          <a:xfrm>
            <a:off x="5418431" y="2464039"/>
            <a:ext cx="643095" cy="643095"/>
          </a:xfrm>
          <a:prstGeom prst="ellipse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楕円 21"/>
          <p:cNvSpPr/>
          <p:nvPr/>
        </p:nvSpPr>
        <p:spPr bwMode="auto">
          <a:xfrm>
            <a:off x="7801948" y="2464039"/>
            <a:ext cx="643095" cy="643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楕円 22"/>
          <p:cNvSpPr/>
          <p:nvPr/>
        </p:nvSpPr>
        <p:spPr bwMode="auto">
          <a:xfrm>
            <a:off x="9323020" y="2460803"/>
            <a:ext cx="643095" cy="643095"/>
          </a:xfrm>
          <a:prstGeom prst="ellipse">
            <a:avLst/>
          </a:prstGeom>
          <a:solidFill>
            <a:srgbClr val="660033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楕円 23"/>
          <p:cNvSpPr/>
          <p:nvPr/>
        </p:nvSpPr>
        <p:spPr bwMode="auto">
          <a:xfrm>
            <a:off x="8562484" y="2464039"/>
            <a:ext cx="643095" cy="643095"/>
          </a:xfrm>
          <a:prstGeom prst="ellipse">
            <a:avLst/>
          </a:prstGeom>
          <a:solidFill>
            <a:srgbClr val="581D00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楕円 24"/>
          <p:cNvSpPr/>
          <p:nvPr/>
        </p:nvSpPr>
        <p:spPr bwMode="auto">
          <a:xfrm>
            <a:off x="4657895" y="3748876"/>
            <a:ext cx="643095" cy="643095"/>
          </a:xfrm>
          <a:prstGeom prst="ellipse">
            <a:avLst/>
          </a:prstGeom>
          <a:solidFill>
            <a:srgbClr val="FFFF00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楕円 25"/>
          <p:cNvSpPr/>
          <p:nvPr/>
        </p:nvSpPr>
        <p:spPr bwMode="auto">
          <a:xfrm>
            <a:off x="6178967" y="3745640"/>
            <a:ext cx="643095" cy="643095"/>
          </a:xfrm>
          <a:prstGeom prst="ellipse">
            <a:avLst/>
          </a:prstGeom>
          <a:solidFill>
            <a:srgbClr val="3333FF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楕円 26"/>
          <p:cNvSpPr/>
          <p:nvPr/>
        </p:nvSpPr>
        <p:spPr bwMode="auto">
          <a:xfrm>
            <a:off x="5418431" y="3748876"/>
            <a:ext cx="643095" cy="643095"/>
          </a:xfrm>
          <a:prstGeom prst="ellipse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楕円 27"/>
          <p:cNvSpPr/>
          <p:nvPr/>
        </p:nvSpPr>
        <p:spPr bwMode="auto">
          <a:xfrm>
            <a:off x="7801948" y="3745640"/>
            <a:ext cx="643095" cy="643095"/>
          </a:xfrm>
          <a:prstGeom prst="ellipse">
            <a:avLst/>
          </a:prstGeom>
          <a:solidFill>
            <a:srgbClr val="CDCDBB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楕円 28"/>
          <p:cNvSpPr/>
          <p:nvPr/>
        </p:nvSpPr>
        <p:spPr bwMode="auto">
          <a:xfrm>
            <a:off x="9323020" y="3742404"/>
            <a:ext cx="643095" cy="643095"/>
          </a:xfrm>
          <a:prstGeom prst="ellipse">
            <a:avLst/>
          </a:prstGeom>
          <a:solidFill>
            <a:srgbClr val="B8BAD2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楕円 29"/>
          <p:cNvSpPr/>
          <p:nvPr/>
        </p:nvSpPr>
        <p:spPr bwMode="auto">
          <a:xfrm>
            <a:off x="8562484" y="3745640"/>
            <a:ext cx="643095" cy="643095"/>
          </a:xfrm>
          <a:prstGeom prst="ellipse">
            <a:avLst/>
          </a:prstGeom>
          <a:solidFill>
            <a:srgbClr val="D7B1A9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角丸四角形吹き出し 31"/>
          <p:cNvSpPr/>
          <p:nvPr/>
        </p:nvSpPr>
        <p:spPr bwMode="auto">
          <a:xfrm>
            <a:off x="7837714" y="4816538"/>
            <a:ext cx="2713055" cy="1343102"/>
          </a:xfrm>
          <a:prstGeom prst="wedgeRoundRectCallout">
            <a:avLst>
              <a:gd name="adj1" fmla="val 60981"/>
              <a:gd name="adj2" fmla="val 21209"/>
              <a:gd name="adj3" fmla="val 16667"/>
            </a:avLst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tIns="0" rtlCol="0" anchor="t"/>
          <a:lstStyle/>
          <a:p>
            <a:pPr eaLnBrk="1" hangingPunct="1"/>
            <a:r>
              <a:rPr kumimoji="1"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それぞれの色の感じ方は</a:t>
            </a:r>
            <a:endParaRPr kumimoji="1"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どの３要素に関係して</a:t>
            </a:r>
            <a:endParaRPr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いるのでしょうか？</a:t>
            </a:r>
            <a:endParaRPr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kumimoji="1"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考</a:t>
            </a:r>
            <a:r>
              <a:rPr kumimoji="1"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えてみましょう！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627" y="4896866"/>
            <a:ext cx="993798" cy="1733259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470093" y="5662939"/>
            <a:ext cx="608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色の３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要素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明度・彩度・色相</a:t>
            </a:r>
            <a:endParaRPr kumimoji="1" lang="ja-JP" altLang="en-US" sz="3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88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73583" y="2029696"/>
            <a:ext cx="3600450" cy="424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539221" y="2029696"/>
            <a:ext cx="3600450" cy="4248150"/>
          </a:xfrm>
          <a:prstGeom prst="rect">
            <a:avLst/>
          </a:prstGeom>
          <a:solidFill>
            <a:srgbClr val="0000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2792722" y="3036172"/>
            <a:ext cx="2160587" cy="2160587"/>
          </a:xfrm>
          <a:prstGeom prst="ellipse">
            <a:avLst/>
          </a:prstGeom>
          <a:solidFill>
            <a:srgbClr val="2F3C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258358" y="3036172"/>
            <a:ext cx="2160588" cy="2160587"/>
          </a:xfrm>
          <a:prstGeom prst="ellipse">
            <a:avLst/>
          </a:prstGeom>
          <a:solidFill>
            <a:srgbClr val="2F3C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87713" y="333375"/>
            <a:ext cx="5688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色の見え方の不思議</a:t>
            </a:r>
            <a:endParaRPr lang="ja-JP" altLang="en-US" sz="40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6170" y="1193151"/>
            <a:ext cx="944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２つのまるのうち明るい（明度が高い）のはどちらでしょうか？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62451" y="6418484"/>
            <a:ext cx="412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Enter</a:t>
            </a:r>
            <a:r>
              <a:rPr kumimoji="1" lang="ja-JP" altLang="en-US" dirty="0" smtClean="0">
                <a:solidFill>
                  <a:schemeClr val="bg1"/>
                </a:solidFill>
              </a:rPr>
              <a:t>キーを押すと右のまるが動きます。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30481 0.001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49985" y="1668696"/>
            <a:ext cx="11363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なぜ、このような見え方、感じ方の違いが起こるのでしょうか。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人間の目は、周りの色の明るさやあざやかさが違っても、同じ色とわかるように、自動で「明るさ」や「あざやかさ」の見え方、感じ方を調節しています。</a:t>
            </a:r>
            <a:endParaRPr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この見え方、感じ方の違いを生かして、実際の色より明るく感じさせたり、</a:t>
            </a:r>
            <a:endParaRPr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あざやかに感じさせたり、別の色みを感じさせたりする工夫ができるのです。</a:t>
            </a:r>
            <a:endParaRPr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これを「</a:t>
            </a:r>
            <a:r>
              <a:rPr lang="ja-JP" altLang="en-US" sz="28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明度対比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」や「</a:t>
            </a:r>
            <a:r>
              <a:rPr lang="ja-JP" altLang="en-US" sz="28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彩度対比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」、「</a:t>
            </a:r>
            <a:r>
              <a:rPr lang="ja-JP" altLang="en-US" sz="2800" dirty="0" smtClean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色相対比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」といいます。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7713" y="333375"/>
            <a:ext cx="5688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色の見え方の不思議</a:t>
            </a:r>
            <a:endParaRPr lang="ja-JP" altLang="en-US" sz="40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51137" y="5182026"/>
            <a:ext cx="151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めいどた</a:t>
            </a:r>
            <a:r>
              <a:rPr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いひ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94849" y="5182026"/>
            <a:ext cx="149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さいど</a:t>
            </a:r>
            <a:r>
              <a:rPr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たいひ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18747" y="5182026"/>
            <a:ext cx="161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しきそうたい</a:t>
            </a:r>
            <a:r>
              <a:rPr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 bwMode="auto">
          <a:xfrm>
            <a:off x="3937589" y="2158607"/>
            <a:ext cx="4243798" cy="4311019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734491" y="2350717"/>
            <a:ext cx="666286" cy="637053"/>
          </a:xfrm>
          <a:prstGeom prst="rect">
            <a:avLst/>
          </a:prstGeom>
          <a:solidFill>
            <a:srgbClr val="F8F20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 rot="1758784">
            <a:off x="6569330" y="2542744"/>
            <a:ext cx="645898" cy="650865"/>
          </a:xfrm>
          <a:prstGeom prst="rect">
            <a:avLst/>
          </a:prstGeom>
          <a:solidFill>
            <a:srgbClr val="B9E16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 rot="3594862">
            <a:off x="7198182" y="3189093"/>
            <a:ext cx="592521" cy="631844"/>
          </a:xfrm>
          <a:prstGeom prst="rect">
            <a:avLst/>
          </a:prstGeom>
          <a:solidFill>
            <a:srgbClr val="06BA28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7396116" y="4032865"/>
            <a:ext cx="651706" cy="621535"/>
          </a:xfrm>
          <a:prstGeom prst="rect">
            <a:avLst/>
          </a:prstGeom>
          <a:solidFill>
            <a:srgbClr val="03B57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 rot="1817993">
            <a:off x="7189831" y="4845910"/>
            <a:ext cx="614211" cy="631145"/>
          </a:xfrm>
          <a:prstGeom prst="rect">
            <a:avLst/>
          </a:prstGeom>
          <a:solidFill>
            <a:srgbClr val="5796B9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 rot="3566478">
            <a:off x="6568815" y="5444173"/>
            <a:ext cx="646705" cy="642510"/>
          </a:xfrm>
          <a:prstGeom prst="rect">
            <a:avLst/>
          </a:prstGeom>
          <a:solidFill>
            <a:srgbClr val="5A63B6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 rot="1764305">
            <a:off x="4879205" y="5461977"/>
            <a:ext cx="635181" cy="625424"/>
          </a:xfrm>
          <a:prstGeom prst="rect">
            <a:avLst/>
          </a:prstGeom>
          <a:solidFill>
            <a:srgbClr val="8F409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713216" y="5684747"/>
            <a:ext cx="651706" cy="621535"/>
          </a:xfrm>
          <a:prstGeom prst="rect">
            <a:avLst/>
          </a:prstGeom>
          <a:solidFill>
            <a:srgbClr val="644DA5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 rot="3594862">
            <a:off x="4273166" y="4845559"/>
            <a:ext cx="649251" cy="631844"/>
          </a:xfrm>
          <a:prstGeom prst="rect">
            <a:avLst/>
          </a:prstGeom>
          <a:solidFill>
            <a:srgbClr val="AD3D6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079056" y="4010280"/>
            <a:ext cx="651706" cy="621535"/>
          </a:xfrm>
          <a:prstGeom prst="rect">
            <a:avLst/>
          </a:prstGeom>
          <a:solidFill>
            <a:srgbClr val="DC410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 rot="1817993">
            <a:off x="4302412" y="3178783"/>
            <a:ext cx="614211" cy="631145"/>
          </a:xfrm>
          <a:prstGeom prst="rect">
            <a:avLst/>
          </a:prstGeom>
          <a:solidFill>
            <a:srgbClr val="EB735B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 rot="3566478">
            <a:off x="4914308" y="2561730"/>
            <a:ext cx="646705" cy="642510"/>
          </a:xfrm>
          <a:prstGeom prst="rect">
            <a:avLst/>
          </a:prstGeom>
          <a:solidFill>
            <a:srgbClr val="F3C53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1225" y="1464810"/>
            <a:ext cx="1051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色相環で反対側にある色同士の関係を「</a:t>
            </a:r>
            <a:r>
              <a:rPr kumimoji="1" lang="ja-JP" altLang="en-US" sz="28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補色の関係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」といいます。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87713" y="333375"/>
            <a:ext cx="5688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色の見え方の不思議</a:t>
            </a:r>
            <a:endParaRPr lang="ja-JP" altLang="en-US" sz="40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07786" y="1165962"/>
            <a:ext cx="206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ほしょく　　かんけい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833687" y="4320836"/>
            <a:ext cx="2420860" cy="4632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054783" y="3146098"/>
            <a:ext cx="0" cy="231029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1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4B4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95302" y="5577945"/>
            <a:ext cx="799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補色は、おたがいの色みを引き立たせ、</a:t>
            </a:r>
            <a:endParaRPr kumimoji="1" lang="en-US" altLang="ja-JP" sz="28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なら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べると「はで」で「ぎらぎらした感じ」になります。</a:t>
            </a:r>
            <a:endParaRPr kumimoji="1" lang="ja-JP" altLang="en-U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65046" y="350276"/>
            <a:ext cx="952749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0800" dirty="0">
                <a:ln w="3175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補色</a:t>
            </a:r>
          </a:p>
        </p:txBody>
      </p:sp>
    </p:spTree>
    <p:extLst>
      <p:ext uri="{BB962C8B-B14F-4D97-AF65-F5344CB8AC3E}">
        <p14:creationId xmlns:p14="http://schemas.microsoft.com/office/powerpoint/2010/main" val="72601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4B4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5046" y="548680"/>
            <a:ext cx="952749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0800" b="1" dirty="0">
                <a:ln w="76200">
                  <a:solidFill>
                    <a:srgbClr val="FFFFFF">
                      <a:lumMod val="9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補色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5302" y="5577945"/>
            <a:ext cx="799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でも、ちょっと工夫をすると、「ぎらぎらした感じ」が</a:t>
            </a:r>
            <a:endParaRPr kumimoji="1" lang="en-US" altLang="ja-JP" sz="28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少しやわらいで、見やすくなります。</a:t>
            </a:r>
            <a:endParaRPr kumimoji="1" lang="ja-JP" altLang="en-U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7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53729"/>
            <a:ext cx="12192000" cy="59042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53391" y="2073316"/>
            <a:ext cx="4200867" cy="3547839"/>
          </a:xfrm>
          <a:prstGeom prst="star5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960516" y="3863291"/>
            <a:ext cx="187995" cy="18665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405" y="240498"/>
            <a:ext cx="1170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中央の黒い点を１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秒見つめて、画面を次に進めてみましょう！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8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53729"/>
            <a:ext cx="12192000" cy="59042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60516" y="3863291"/>
            <a:ext cx="187995" cy="18665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3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35242" y="1442554"/>
            <a:ext cx="113634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ももい</a:t>
            </a:r>
            <a:r>
              <a:rPr kumimoji="1" lang="ja-JP" altLang="en-US" sz="2800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ろの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★が見えましたか？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目は同じ色の刺激を受け続けると、とても疲れます。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そこで、目の疲れをいやすために、全く性質の違う色の残像を残すのです。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これを「</a:t>
            </a:r>
            <a:r>
              <a:rPr kumimoji="1" lang="ja-JP" altLang="en-US" sz="28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補色残像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」といいます。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みなさんのまわりには、「補色」や「補色残像」の効果を生かしたものが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たくさんあります。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家の中で、色がどのように使われているか探してみましょう。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7713" y="333375"/>
            <a:ext cx="5688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色の見え方の不思議</a:t>
            </a:r>
            <a:endParaRPr lang="ja-JP" altLang="en-US" sz="40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66385" y="3429000"/>
            <a:ext cx="172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ほしょくざんぞう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1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770597" y="1641986"/>
            <a:ext cx="6577782" cy="4748982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3077497" y="2713703"/>
            <a:ext cx="2733368" cy="335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6317226" y="2713703"/>
            <a:ext cx="2733368" cy="335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0852" y="1762346"/>
            <a:ext cx="313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生活を便利にしたり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わかりやすくしたりする役割</a:t>
            </a:r>
            <a:endParaRPr kumimoji="1" lang="ja-JP" altLang="en-US" sz="200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730" y="1762346"/>
            <a:ext cx="273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生活を楽しくしたり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豊かにしたりする役割</a:t>
            </a:r>
            <a:endParaRPr kumimoji="1" lang="ja-JP" altLang="en-US" sz="200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46772" y="582908"/>
            <a:ext cx="7425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家の中の色の役割を探して、まとめてみましょう。</a:t>
            </a:r>
            <a:endParaRPr lang="ja-JP" altLang="en-US" sz="2800" dirty="0">
              <a:solidFill>
                <a:srgbClr val="FFFF99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6222" y="2829109"/>
            <a:ext cx="241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ysClr val="windowText" lastClr="000000"/>
                </a:solidFill>
                <a:latin typeface="+mn-ea"/>
              </a:rPr>
              <a:t>見つけたもの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ysClr val="windowText" lastClr="000000"/>
                </a:solidFill>
                <a:latin typeface="+mn-ea"/>
              </a:rPr>
              <a:t>〇〇〇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ysClr val="windowText" lastClr="000000"/>
                </a:solidFill>
                <a:latin typeface="+mn-ea"/>
              </a:rPr>
              <a:t>役割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sz="2000" dirty="0" smtClean="0">
                <a:solidFill>
                  <a:sysClr val="windowText" lastClr="000000"/>
                </a:solidFill>
                <a:latin typeface="+mn-ea"/>
              </a:rPr>
              <a:t>△△△</a:t>
            </a:r>
            <a:endParaRPr kumimoji="1" lang="ja-JP" altLang="en-US" sz="20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6455" y="2829109"/>
            <a:ext cx="241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ysClr val="windowText" lastClr="000000"/>
                </a:solidFill>
                <a:latin typeface="+mn-ea"/>
              </a:rPr>
              <a:t>・〇〇〇</a:t>
            </a:r>
            <a:endParaRPr kumimoji="1" lang="en-US" altLang="ja-JP" sz="2000" dirty="0" smtClean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sz="2000" dirty="0" smtClean="0">
                <a:solidFill>
                  <a:sysClr val="windowText" lastClr="000000"/>
                </a:solidFill>
                <a:latin typeface="+mn-ea"/>
              </a:rPr>
              <a:t>・△△△</a:t>
            </a:r>
            <a:endParaRPr kumimoji="1" lang="ja-JP" altLang="en-US" sz="2000" dirty="0">
              <a:solidFill>
                <a:sysClr val="windowText" lastClr="000000"/>
              </a:solidFill>
              <a:latin typeface="+mn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042" y="3369240"/>
            <a:ext cx="903676" cy="86527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auto">
          <a:xfrm>
            <a:off x="4444180" y="3265014"/>
            <a:ext cx="1168028" cy="96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0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11952" y="2305615"/>
            <a:ext cx="8495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この資料を見る前に・・・</a:t>
            </a:r>
            <a:endParaRPr lang="en-US" altLang="ja-JP" sz="28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色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見え方や感じ方は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人に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よってそれぞれです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自分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自身の色の見え方、感じ方を大切にしてください。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79573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965571" y="383296"/>
            <a:ext cx="2631054" cy="1902376"/>
            <a:chOff x="965571" y="383457"/>
            <a:chExt cx="2631054" cy="1902376"/>
          </a:xfrm>
        </p:grpSpPr>
        <p:pic>
          <p:nvPicPr>
            <p:cNvPr id="6" name="図 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175" y="383458"/>
              <a:ext cx="1049077" cy="1248901"/>
            </a:xfrm>
            <a:prstGeom prst="rect">
              <a:avLst/>
            </a:prstGeom>
          </p:spPr>
        </p:pic>
        <p:pic>
          <p:nvPicPr>
            <p:cNvPr id="14" name="図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4339" y="383457"/>
              <a:ext cx="1049077" cy="1248901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965571" y="1701058"/>
              <a:ext cx="2631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同じ歯ブラシなのに、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なぜ色が違うのだろう？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4448" y="3061231"/>
            <a:ext cx="3141535" cy="3348953"/>
            <a:chOff x="64448" y="3061392"/>
            <a:chExt cx="3141535" cy="3348953"/>
          </a:xfrm>
        </p:grpSpPr>
        <p:pic>
          <p:nvPicPr>
            <p:cNvPr id="8" name="図 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724" y="3061392"/>
              <a:ext cx="2386781" cy="2386781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448" y="5579348"/>
              <a:ext cx="3141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小さな子供が使うものに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あざやかな色のものが多いのは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なぜだろう？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289973" y="2701252"/>
            <a:ext cx="2887519" cy="3148598"/>
            <a:chOff x="3289973" y="2701413"/>
            <a:chExt cx="2887519" cy="3148598"/>
          </a:xfrm>
        </p:grpSpPr>
        <p:pic>
          <p:nvPicPr>
            <p:cNvPr id="12" name="図 1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8089" y="2701413"/>
              <a:ext cx="1522230" cy="2275759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289973" y="5019014"/>
              <a:ext cx="2887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普段、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お医者さんは白衣を着ているのに、手術着が青や青緑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err="1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なのは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なぜだろう？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577095" y="1497440"/>
            <a:ext cx="3036158" cy="2630140"/>
            <a:chOff x="5583915" y="1152300"/>
            <a:chExt cx="3036158" cy="2630140"/>
          </a:xfrm>
        </p:grpSpPr>
        <p:pic>
          <p:nvPicPr>
            <p:cNvPr id="11" name="図 1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0672" y="1152300"/>
              <a:ext cx="2183180" cy="2183180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583915" y="3197665"/>
              <a:ext cx="3036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肉に緑の野菜がそえられている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ことが多いのはなぜだろう？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276848" y="4069939"/>
            <a:ext cx="3036158" cy="2558963"/>
            <a:chOff x="6276848" y="4069939"/>
            <a:chExt cx="3036158" cy="2558963"/>
          </a:xfrm>
        </p:grpSpPr>
        <p:pic>
          <p:nvPicPr>
            <p:cNvPr id="10" name="図 9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329" y="4069939"/>
              <a:ext cx="2481475" cy="2084439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6276848" y="6044127"/>
              <a:ext cx="3036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オフィス（仕事場）に無彩色の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ものが多いのはなぜだろう？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9413487" y="3809066"/>
            <a:ext cx="2778513" cy="2003709"/>
            <a:chOff x="9413487" y="3809066"/>
            <a:chExt cx="2778513" cy="2003709"/>
          </a:xfrm>
        </p:grpSpPr>
        <p:pic>
          <p:nvPicPr>
            <p:cNvPr id="3" name="図 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405" y="3809066"/>
              <a:ext cx="1370224" cy="1150988"/>
            </a:xfrm>
            <a:prstGeom prst="rect">
              <a:avLst/>
            </a:prstGeom>
          </p:spPr>
        </p:pic>
        <p:pic>
          <p:nvPicPr>
            <p:cNvPr id="4" name="図 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4689" y="3927053"/>
              <a:ext cx="1370224" cy="1150988"/>
            </a:xfrm>
            <a:prstGeom prst="rect">
              <a:avLst/>
            </a:prstGeom>
          </p:spPr>
        </p:pic>
        <p:pic>
          <p:nvPicPr>
            <p:cNvPr id="5" name="図 4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3659" y="4045040"/>
              <a:ext cx="1370224" cy="1150988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9413487" y="5228000"/>
              <a:ext cx="2778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同じシャツなのに、</a:t>
              </a:r>
              <a:endParaRPr kumimoji="1" lang="en-US" altLang="ja-JP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なぜ多くの色があるのだろう？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8883160" y="664052"/>
            <a:ext cx="3308840" cy="2475350"/>
            <a:chOff x="8883160" y="664213"/>
            <a:chExt cx="3308840" cy="2475350"/>
          </a:xfrm>
        </p:grpSpPr>
        <p:pic>
          <p:nvPicPr>
            <p:cNvPr id="9" name="図 8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3006" y="664213"/>
              <a:ext cx="2111088" cy="2037200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8883160" y="2554788"/>
              <a:ext cx="3308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ユニフォームの色がチームによって違うはなぜだろう？</a:t>
              </a:r>
              <a:endPara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276029" y="383296"/>
            <a:ext cx="5688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考えてみよう、調べてみよう！</a:t>
            </a:r>
            <a:endParaRPr lang="en-US" altLang="ja-JP" sz="3200" dirty="0" smtClean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絵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クリック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したらヒントが出るよ！</a:t>
            </a:r>
            <a:endParaRPr lang="ja-JP" altLang="en-US" sz="2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2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2" name="図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3" name="テキスト ボックス 2">
              <a:hlinkClick r:id="rId2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4" name="図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5" name="テキスト ボックス 4">
              <a:hlinkClick r:id="rId2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147" y="313852"/>
            <a:ext cx="2616725" cy="311514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086" y="2662239"/>
            <a:ext cx="2360962" cy="26269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958" y="313852"/>
            <a:ext cx="2616725" cy="311514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669" y="313852"/>
            <a:ext cx="2616725" cy="31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031" y="313852"/>
            <a:ext cx="2616725" cy="31151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192995" y="1414220"/>
            <a:ext cx="511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どれが私の歯ブラシかなぁ？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同じ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だとわからない</a:t>
            </a:r>
            <a:r>
              <a:rPr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2800" dirty="0" err="1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2800" dirty="0">
              <a:solidFill>
                <a:srgbClr val="66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5509" y="4209336"/>
            <a:ext cx="560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どうすればわかるようになるか</a:t>
            </a:r>
            <a:endParaRPr kumimoji="1" lang="en-US" altLang="ja-JP" sz="24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考えてみましょう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2400" dirty="0">
              <a:solidFill>
                <a:srgbClr val="66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070" y1="14716" x2="54070" y2="1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711" y="2825967"/>
            <a:ext cx="1386673" cy="24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49" y="257519"/>
            <a:ext cx="2959830" cy="29598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383" y="1312034"/>
            <a:ext cx="2678550" cy="19486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219" y="2783626"/>
            <a:ext cx="3168773" cy="293111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340511" y="2740295"/>
            <a:ext cx="439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小さい子供の好む色って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どんな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だろう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？</a:t>
            </a:r>
            <a:endParaRPr kumimoji="1" lang="ja-JP" altLang="en-US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7497" y="4230924"/>
            <a:ext cx="916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技術・家庭科（家庭分野）の教科書の「幼児」に関するページが参考になります。</a:t>
            </a:r>
            <a:endParaRPr kumimoji="1" lang="en-US" altLang="ja-JP" sz="24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そのほか、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幼児の好きな色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で検索してみましょう！</a:t>
            </a:r>
            <a:endParaRPr kumimoji="1" lang="ja-JP" altLang="en-US" sz="2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21" name="図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2" name="テキスト ボックス 21">
              <a:hlinkClick r:id="rId6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3" name="図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4" name="テキスト ボックス 23">
              <a:hlinkClick r:id="rId6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5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558" y="493436"/>
            <a:ext cx="2513216" cy="37573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84" y="2076935"/>
            <a:ext cx="3332361" cy="323239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3469" y="305058"/>
            <a:ext cx="5323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手術って、どんな小さなミスも許されないよね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kumimoji="1" lang="ja-JP" altLang="en-US" sz="2800" dirty="0" err="1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ヒントは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補色残像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です。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2227" y="4865023"/>
            <a:ext cx="660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手術着　色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で検索してみましょう！</a:t>
            </a:r>
            <a:endParaRPr kumimoji="1" lang="ja-JP" altLang="en-US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19" name="図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0" name="テキスト ボックス 19">
              <a:hlinkClick r:id="rId5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1" name="図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2" name="テキスト ボックス 21">
              <a:hlinkClick r:id="rId5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75" y="52972"/>
            <a:ext cx="3376028" cy="33760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08" y="2311744"/>
            <a:ext cx="2641043" cy="312549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889584" y="1164468"/>
            <a:ext cx="579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肉の色があざやかなほうが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新鮮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でおいしそうに見えるよね！</a:t>
            </a:r>
            <a:endParaRPr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4898" y="3750763"/>
            <a:ext cx="649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「赤」を引き立てる色って何だろう？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ヒントは</a:t>
            </a:r>
            <a:r>
              <a:rPr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補色</a:t>
            </a:r>
            <a:r>
              <a:rPr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です。</a:t>
            </a:r>
            <a:endParaRPr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20" name="図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1" name="テキスト ボックス 20">
              <a:hlinkClick r:id="rId4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2" name="図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3" name="テキスト ボックス 22">
              <a:hlinkClick r:id="rId4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6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89" y="1550159"/>
            <a:ext cx="3101401" cy="26051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81" y="2550210"/>
            <a:ext cx="2549372" cy="260805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60148" y="569269"/>
            <a:ext cx="8118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時間が進むのを早く感じる色が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あるって本当かなぁ？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時間の進み方　色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で検索してみましょう！</a:t>
            </a:r>
            <a:endParaRPr kumimoji="1" lang="ja-JP" altLang="en-US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18" name="図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9" name="テキスト ボックス 18">
              <a:hlinkClick r:id="rId4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0" name="図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1" name="テキスト ボックス 20">
              <a:hlinkClick r:id="rId4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1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827" y="641356"/>
            <a:ext cx="2844599" cy="274503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02" y="224287"/>
            <a:ext cx="1616777" cy="122287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723" y="558637"/>
            <a:ext cx="3598763" cy="272197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9" b="95265" l="10000" r="98222">
                        <a14:foregroundMark x1="70444" y1="55153" x2="70444" y2="55153"/>
                        <a14:foregroundMark x1="68889" y1="76602" x2="68889" y2="76602"/>
                        <a14:foregroundMark x1="80444" y1="53760" x2="80444" y2="53760"/>
                        <a14:foregroundMark x1="77333" y1="54039" x2="77333" y2="54039"/>
                        <a14:foregroundMark x1="78667" y1="34262" x2="78667" y2="34262"/>
                        <a14:foregroundMark x1="66000" y1="32591" x2="66000" y2="32591"/>
                        <a14:foregroundMark x1="57778" y1="34540" x2="57778" y2="34540"/>
                        <a14:foregroundMark x1="54000" y1="43454" x2="54000" y2="43454"/>
                        <a14:foregroundMark x1="59333" y1="28969" x2="60222" y2="28412"/>
                        <a14:foregroundMark x1="68222" y1="26462" x2="69556" y2="26462"/>
                        <a14:foregroundMark x1="76444" y1="28134" x2="76444" y2="28134"/>
                        <a14:foregroundMark x1="56000" y1="41783" x2="56000" y2="41783"/>
                        <a14:foregroundMark x1="65111" y1="80223" x2="65111" y2="80223"/>
                        <a14:foregroundMark x1="70667" y1="36490" x2="70667" y2="36490"/>
                        <a14:foregroundMark x1="75556" y1="77159" x2="75556" y2="77159"/>
                        <a14:foregroundMark x1="70889" y1="67688" x2="70889" y2="67688"/>
                        <a14:foregroundMark x1="80444" y1="40947" x2="80444" y2="40947"/>
                        <a14:foregroundMark x1="80222" y1="61560" x2="80222" y2="61560"/>
                        <a14:foregroundMark x1="82667" y1="63510" x2="82667" y2="63510"/>
                        <a14:foregroundMark x1="48444" y1="61838" x2="48444" y2="61838"/>
                        <a14:foregroundMark x1="52889" y1="66295" x2="52889" y2="66295"/>
                        <a14:foregroundMark x1="56444" y1="80780" x2="56444" y2="80780"/>
                        <a14:foregroundMark x1="60889" y1="88022" x2="60889" y2="88022"/>
                        <a14:foregroundMark x1="74667" y1="68245" x2="74667" y2="68245"/>
                        <a14:foregroundMark x1="68889" y1="63510" x2="68889" y2="63510"/>
                        <a14:foregroundMark x1="62444" y1="29805" x2="62444" y2="29805"/>
                        <a14:foregroundMark x1="49778" y1="25348" x2="49778" y2="25348"/>
                        <a14:foregroundMark x1="50667" y1="29526" x2="50667" y2="29526"/>
                        <a14:foregroundMark x1="52222" y1="33426" x2="52222" y2="33426"/>
                        <a14:foregroundMark x1="65556" y1="14763" x2="65556" y2="14763"/>
                        <a14:foregroundMark x1="66667" y1="23398" x2="66667" y2="23398"/>
                        <a14:foregroundMark x1="85333" y1="20334" x2="85333" y2="20334"/>
                        <a14:foregroundMark x1="81111" y1="27019" x2="81111" y2="27019"/>
                        <a14:foregroundMark x1="94667" y1="35933" x2="94667" y2="35933"/>
                        <a14:foregroundMark x1="90222" y1="59331" x2="90222" y2="59331"/>
                        <a14:foregroundMark x1="90222" y1="67131" x2="90222" y2="67131"/>
                        <a14:foregroundMark x1="82444" y1="60167" x2="82444" y2="60167"/>
                        <a14:foregroundMark x1="80667" y1="77437" x2="80667" y2="77437"/>
                        <a14:foregroundMark x1="83778" y1="66017" x2="83778" y2="66017"/>
                        <a14:foregroundMark x1="78222" y1="88022" x2="78222" y2="88022"/>
                        <a14:foregroundMark x1="61556" y1="91365" x2="61556" y2="91365"/>
                        <a14:foregroundMark x1="70889" y1="91086" x2="70889" y2="91086"/>
                        <a14:foregroundMark x1="67778" y1="67409" x2="67778" y2="67409"/>
                        <a14:foregroundMark x1="70444" y1="30362" x2="70444" y2="30362"/>
                        <a14:foregroundMark x1="60000" y1="32869" x2="60000" y2="32869"/>
                        <a14:foregroundMark x1="57778" y1="38440" x2="57778" y2="38440"/>
                        <a14:foregroundMark x1="55556" y1="45682" x2="55556" y2="45682"/>
                        <a14:foregroundMark x1="84222" y1="45682" x2="84222" y2="45682"/>
                        <a14:foregroundMark x1="83778" y1="49861" x2="83778" y2="49861"/>
                        <a14:foregroundMark x1="80889" y1="46240" x2="80889" y2="46240"/>
                        <a14:foregroundMark x1="81556" y1="37047" x2="81556" y2="37047"/>
                        <a14:foregroundMark x1="74000" y1="30919" x2="74000" y2="30919"/>
                        <a14:foregroundMark x1="71778" y1="27019" x2="71778" y2="27019"/>
                        <a14:foregroundMark x1="65333" y1="28134" x2="65333" y2="28134"/>
                        <a14:foregroundMark x1="75556" y1="76323" x2="75556" y2="76323"/>
                        <a14:foregroundMark x1="88889" y1="40669" x2="88889" y2="40669"/>
                        <a14:backgroundMark x1="43111" y1="48747" x2="43111" y2="48747"/>
                        <a14:backgroundMark x1="41778" y1="45961" x2="41778" y2="45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212" t="7316"/>
          <a:stretch/>
        </p:blipFill>
        <p:spPr>
          <a:xfrm>
            <a:off x="4631933" y="3081075"/>
            <a:ext cx="1875105" cy="235842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40590" y="3081075"/>
            <a:ext cx="4593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あれっ？どっちのチームを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応援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していたんだっけ</a:t>
            </a:r>
            <a:r>
              <a:rPr lang="ja-JP" altLang="en-US" sz="2800" dirty="0" smtClean="0">
                <a:solidFill>
                  <a:srgbClr val="66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💦</a:t>
            </a:r>
            <a:endParaRPr lang="en-US" altLang="ja-JP" sz="2800" dirty="0" smtClean="0">
              <a:solidFill>
                <a:srgbClr val="66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48" y="3356742"/>
            <a:ext cx="1971612" cy="197161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425321" y="3429000"/>
            <a:ext cx="3262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青チーム</a:t>
            </a:r>
            <a:endParaRPr kumimoji="1"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がんばれー！</a:t>
            </a:r>
            <a:endParaRPr lang="en-US" altLang="ja-JP" sz="28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25" name="図 2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6" name="テキスト ボックス 25">
              <a:hlinkClick r:id="rId9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7" name="図 26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8" name="テキスト ボックス 27">
              <a:hlinkClick r:id="rId9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6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065358" y="2434447"/>
            <a:ext cx="798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好きな色のシャツを選べるっていいね！</a:t>
            </a:r>
            <a:endParaRPr kumimoji="1" lang="ja-JP" altLang="en-US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09" y="970819"/>
            <a:ext cx="1445272" cy="12140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04" y="970819"/>
            <a:ext cx="1442611" cy="121179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39" y="970819"/>
            <a:ext cx="1442611" cy="12117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520" y="995435"/>
            <a:ext cx="1442611" cy="121179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909" y="970819"/>
            <a:ext cx="1442611" cy="12117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4" y="972778"/>
            <a:ext cx="1442611" cy="121179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455" y="970819"/>
            <a:ext cx="1442611" cy="121179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029" y="970820"/>
            <a:ext cx="1442611" cy="121179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840" y="3166833"/>
            <a:ext cx="3419295" cy="222254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 bwMode="auto">
          <a:xfrm>
            <a:off x="0" y="5624422"/>
            <a:ext cx="12192000" cy="123357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160489" y="5733313"/>
            <a:ext cx="3962503" cy="1035496"/>
            <a:chOff x="8229497" y="5724687"/>
            <a:chExt cx="3962503" cy="1035496"/>
          </a:xfrm>
        </p:grpSpPr>
        <p:pic>
          <p:nvPicPr>
            <p:cNvPr id="25" name="図 24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9497" y="5761695"/>
              <a:ext cx="1590238" cy="89450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6" name="テキスト ボックス 25">
              <a:hlinkClick r:id="rId11" action="ppaction://hlinksldjump"/>
            </p:cNvPr>
            <p:cNvSpPr txBox="1"/>
            <p:nvPr/>
          </p:nvSpPr>
          <p:spPr>
            <a:xfrm>
              <a:off x="9819735" y="6390851"/>
              <a:ext cx="2372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この画面に戻ります。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7" name="図 26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758" y="5724687"/>
              <a:ext cx="866597" cy="703173"/>
            </a:xfrm>
            <a:prstGeom prst="rect">
              <a:avLst/>
            </a:prstGeom>
          </p:spPr>
        </p:pic>
        <p:sp>
          <p:nvSpPr>
            <p:cNvPr id="28" name="テキスト ボックス 27">
              <a:hlinkClick r:id="rId11" action="ppaction://hlinksldjump"/>
            </p:cNvPr>
            <p:cNvSpPr txBox="1"/>
            <p:nvPr/>
          </p:nvSpPr>
          <p:spPr>
            <a:xfrm>
              <a:off x="10757140" y="5891607"/>
              <a:ext cx="143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クリック！</a:t>
              </a:r>
              <a:endParaRPr kumimoji="1" lang="ja-JP" altLang="en-US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5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135188" y="1773238"/>
            <a:ext cx="647700" cy="57626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063750" y="4724401"/>
            <a:ext cx="647700" cy="576263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351088" y="5805488"/>
            <a:ext cx="647700" cy="57626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175500" y="3213101"/>
            <a:ext cx="647700" cy="5762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583113" y="4005263"/>
            <a:ext cx="647700" cy="576262"/>
          </a:xfrm>
          <a:prstGeom prst="star5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8040688" y="5013326"/>
            <a:ext cx="647700" cy="576263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774825" y="2708276"/>
            <a:ext cx="647700" cy="576263"/>
          </a:xfrm>
          <a:prstGeom prst="star5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375275" y="5876926"/>
            <a:ext cx="647700" cy="576263"/>
          </a:xfrm>
          <a:prstGeom prst="star5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143250" y="4508501"/>
            <a:ext cx="647700" cy="576263"/>
          </a:xfrm>
          <a:prstGeom prst="star5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816725" y="2060576"/>
            <a:ext cx="647700" cy="576263"/>
          </a:xfrm>
          <a:prstGeom prst="star5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375275" y="4941888"/>
            <a:ext cx="647700" cy="576262"/>
          </a:xfrm>
          <a:prstGeom prst="star5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6383338" y="2781301"/>
            <a:ext cx="647700" cy="576263"/>
          </a:xfrm>
          <a:prstGeom prst="star5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3575050" y="3573463"/>
            <a:ext cx="647700" cy="576262"/>
          </a:xfrm>
          <a:prstGeom prst="star5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6456363" y="4508501"/>
            <a:ext cx="647700" cy="576263"/>
          </a:xfrm>
          <a:prstGeom prst="star5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9480550" y="3789363"/>
            <a:ext cx="647700" cy="576262"/>
          </a:xfrm>
          <a:prstGeom prst="star5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5664200" y="3500438"/>
            <a:ext cx="647700" cy="576262"/>
          </a:xfrm>
          <a:prstGeom prst="star5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7104063" y="5661026"/>
            <a:ext cx="647700" cy="576263"/>
          </a:xfrm>
          <a:prstGeom prst="star5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3287713" y="6021388"/>
            <a:ext cx="647700" cy="576262"/>
          </a:xfrm>
          <a:prstGeom prst="star5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9480550" y="5734051"/>
            <a:ext cx="647700" cy="576263"/>
          </a:xfrm>
          <a:prstGeom prst="star5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9264650" y="2420938"/>
            <a:ext cx="647700" cy="576262"/>
          </a:xfrm>
          <a:prstGeom prst="star5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7464425" y="4221163"/>
            <a:ext cx="647700" cy="576262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3216275" y="1916113"/>
            <a:ext cx="647700" cy="576262"/>
          </a:xfrm>
          <a:prstGeom prst="star5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8401050" y="3573463"/>
            <a:ext cx="647700" cy="576262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7680325" y="1557338"/>
            <a:ext cx="647700" cy="576262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8975725" y="1628776"/>
            <a:ext cx="647700" cy="576263"/>
          </a:xfrm>
          <a:prstGeom prst="star5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4367213" y="1844676"/>
            <a:ext cx="647700" cy="576263"/>
          </a:xfrm>
          <a:prstGeom prst="star5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4151313" y="2781301"/>
            <a:ext cx="647700" cy="576263"/>
          </a:xfrm>
          <a:prstGeom prst="star5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4151313" y="5157788"/>
            <a:ext cx="647700" cy="576262"/>
          </a:xfrm>
          <a:prstGeom prst="star5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2279650" y="3789363"/>
            <a:ext cx="647700" cy="576262"/>
          </a:xfrm>
          <a:prstGeom prst="star5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5375275" y="2205038"/>
            <a:ext cx="647700" cy="576262"/>
          </a:xfrm>
          <a:prstGeom prst="star5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8183563" y="2276476"/>
            <a:ext cx="647700" cy="576263"/>
          </a:xfrm>
          <a:prstGeom prst="star5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9048750" y="4797426"/>
            <a:ext cx="647700" cy="576263"/>
          </a:xfrm>
          <a:prstGeom prst="star5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2855913" y="2781301"/>
            <a:ext cx="647700" cy="5762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470714" y="1001577"/>
            <a:ext cx="726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べ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ての色を大きく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つにわけてみよう！</a:t>
            </a:r>
            <a:endParaRPr lang="ja-JP" altLang="ja-JP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946349" y="226222"/>
            <a:ext cx="6624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色って</a:t>
            </a:r>
            <a:r>
              <a:rPr lang="ja-JP" altLang="en-US" sz="32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いろいろ</a:t>
            </a:r>
            <a:endParaRPr lang="ja-JP" altLang="en-US" sz="3200" dirty="0">
              <a:solidFill>
                <a:srgbClr val="FFFF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06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9555418" y="2073425"/>
            <a:ext cx="647700" cy="57626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9483981" y="4378475"/>
            <a:ext cx="647700" cy="576262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180518" y="1570188"/>
            <a:ext cx="647700" cy="57626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8836281" y="2290913"/>
            <a:ext cx="647700" cy="5762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954968" y="3081488"/>
            <a:ext cx="647700" cy="576263"/>
          </a:xfrm>
          <a:prstGeom prst="star5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8260018" y="5457975"/>
            <a:ext cx="647700" cy="576262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8188581" y="4449913"/>
            <a:ext cx="647700" cy="576263"/>
          </a:xfrm>
          <a:prstGeom prst="star5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459793" y="5242075"/>
            <a:ext cx="647700" cy="576262"/>
          </a:xfrm>
          <a:prstGeom prst="star5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388356" y="2290913"/>
            <a:ext cx="647700" cy="576263"/>
          </a:xfrm>
          <a:prstGeom prst="star5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539293" y="2362350"/>
            <a:ext cx="647700" cy="576262"/>
          </a:xfrm>
          <a:prstGeom prst="star5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5667631" y="4738838"/>
            <a:ext cx="647700" cy="576263"/>
          </a:xfrm>
          <a:prstGeom prst="star5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6747131" y="2938613"/>
            <a:ext cx="647700" cy="576263"/>
          </a:xfrm>
          <a:prstGeom prst="star5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8115556" y="3154513"/>
            <a:ext cx="647700" cy="576263"/>
          </a:xfrm>
          <a:prstGeom prst="star5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7107493" y="4881713"/>
            <a:ext cx="647700" cy="576263"/>
          </a:xfrm>
          <a:prstGeom prst="star5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8836281" y="3586313"/>
            <a:ext cx="647700" cy="576263"/>
          </a:xfrm>
          <a:prstGeom prst="star5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5451731" y="3802213"/>
            <a:ext cx="647700" cy="576263"/>
          </a:xfrm>
          <a:prstGeom prst="star5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323393" y="5602438"/>
            <a:ext cx="647700" cy="576263"/>
          </a:xfrm>
          <a:prstGeom prst="star5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396418" y="3730775"/>
            <a:ext cx="647700" cy="576262"/>
          </a:xfrm>
          <a:prstGeom prst="star5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9123618" y="5099200"/>
            <a:ext cx="647700" cy="576262"/>
          </a:xfrm>
          <a:prstGeom prst="star5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9844343" y="3657750"/>
            <a:ext cx="647700" cy="576262"/>
          </a:xfrm>
          <a:prstGeom prst="star5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6531231" y="4091138"/>
            <a:ext cx="647700" cy="576263"/>
          </a:xfrm>
          <a:prstGeom prst="star5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6388356" y="1498750"/>
            <a:ext cx="647700" cy="576262"/>
          </a:xfrm>
          <a:prstGeom prst="star5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8691818" y="1498750"/>
            <a:ext cx="647700" cy="576262"/>
          </a:xfrm>
          <a:prstGeom prst="star5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7899656" y="1354288"/>
            <a:ext cx="647700" cy="576263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9555418" y="2794150"/>
            <a:ext cx="647700" cy="576262"/>
          </a:xfrm>
          <a:prstGeom prst="star5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5523168" y="2362350"/>
            <a:ext cx="647700" cy="576262"/>
          </a:xfrm>
          <a:prstGeom prst="star5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2930781" y="2506813"/>
            <a:ext cx="647700" cy="576263"/>
          </a:xfrm>
          <a:prstGeom prst="star5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3580068" y="4378475"/>
            <a:ext cx="647700" cy="576262"/>
          </a:xfrm>
          <a:prstGeom prst="star5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3722943" y="2722713"/>
            <a:ext cx="647700" cy="576263"/>
          </a:xfrm>
          <a:prstGeom prst="star5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2356106" y="3010050"/>
            <a:ext cx="647700" cy="576262"/>
          </a:xfrm>
          <a:prstGeom prst="star5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3938843" y="3657750"/>
            <a:ext cx="647700" cy="576262"/>
          </a:xfrm>
          <a:prstGeom prst="star5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2643443" y="4234013"/>
            <a:ext cx="647700" cy="576263"/>
          </a:xfrm>
          <a:prstGeom prst="star5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3146681" y="3441850"/>
            <a:ext cx="647700" cy="57626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2138619" y="1930551"/>
            <a:ext cx="2663825" cy="3671887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5019931" y="1065363"/>
            <a:ext cx="5689600" cy="5472113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541587" y="297892"/>
            <a:ext cx="726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この２つにわけられるよ！</a:t>
            </a:r>
            <a:endParaRPr lang="ja-JP" altLang="ja-JP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98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7" grpId="0" animBg="1"/>
      <p:bldP spid="18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994436" y="3344347"/>
            <a:ext cx="876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4134927" y="3173511"/>
            <a:ext cx="647700" cy="647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134927" y="3801547"/>
            <a:ext cx="647700" cy="647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43681" y="2207458"/>
            <a:ext cx="2656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無彩色</a:t>
            </a:r>
            <a:endParaRPr lang="ja-JP" altLang="en-US" sz="5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943681" y="4668014"/>
            <a:ext cx="2739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</a:t>
            </a:r>
            <a:r>
              <a:rPr lang="ja-JP" altLang="en-US" sz="5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彩色</a:t>
            </a:r>
            <a:endParaRPr lang="ja-JP" altLang="en-US" sz="5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83" y="4083707"/>
            <a:ext cx="1789471" cy="17894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83" y="1710289"/>
            <a:ext cx="1789471" cy="1789471"/>
          </a:xfrm>
          <a:prstGeom prst="rect">
            <a:avLst/>
          </a:prstGeom>
        </p:spPr>
      </p:pic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077848" y="589141"/>
            <a:ext cx="100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すべての色は「無彩色」と「有彩色」にわけられます。</a:t>
            </a:r>
            <a:endParaRPr lang="ja-JP" altLang="ja-JP" sz="28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058014" y="1902956"/>
            <a:ext cx="1937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むさいし</a:t>
            </a:r>
            <a:r>
              <a:rPr lang="ja-JP" altLang="en-US" dirty="0" err="1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ょく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984272" y="4299042"/>
            <a:ext cx="208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ゆうさいしょく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793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428134" y="1543359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587134" y="1543359"/>
            <a:ext cx="792162" cy="792163"/>
          </a:xfrm>
          <a:prstGeom prst="ellipse">
            <a:avLst/>
          </a:prstGeom>
          <a:solidFill>
            <a:srgbClr val="FCF0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507634" y="1543359"/>
            <a:ext cx="792162" cy="792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02297" y="1307070"/>
            <a:ext cx="314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しきりょう　　　さんげんしょく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541587" y="297892"/>
            <a:ext cx="726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色には３原色があるよ！</a:t>
            </a:r>
            <a:endParaRPr lang="ja-JP" altLang="ja-JP" sz="28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3754" y="1676402"/>
            <a:ext cx="373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色料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の３原色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4428134" y="4173488"/>
            <a:ext cx="792162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587134" y="4173488"/>
            <a:ext cx="792162" cy="7921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507634" y="4173488"/>
            <a:ext cx="792162" cy="792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1915" y="3996191"/>
            <a:ext cx="314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ひかり　　　さんげんしょく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3754" y="4365523"/>
            <a:ext cx="373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光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の３原色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5843" y="2525166"/>
            <a:ext cx="567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色料とは絵の具やインクなどの色のことです。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３原色は混ぜてつくることができない色です。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2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383" y="5023723"/>
            <a:ext cx="928227" cy="1471526"/>
          </a:xfrm>
          <a:prstGeom prst="rect">
            <a:avLst/>
          </a:prstGeom>
        </p:spPr>
      </p:pic>
      <p:sp>
        <p:nvSpPr>
          <p:cNvPr id="28" name="角丸四角形吹き出し 27"/>
          <p:cNvSpPr/>
          <p:nvPr/>
        </p:nvSpPr>
        <p:spPr bwMode="auto">
          <a:xfrm>
            <a:off x="8251475" y="4170914"/>
            <a:ext cx="2679018" cy="1373246"/>
          </a:xfrm>
          <a:prstGeom prst="wedgeRoundRectCallout">
            <a:avLst>
              <a:gd name="adj1" fmla="val 60558"/>
              <a:gd name="adj2" fmla="val 39817"/>
              <a:gd name="adj3" fmla="val 16667"/>
            </a:avLst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tIns="0" rtlCol="0" anchor="ctr"/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黄色の光は何色と何色</a:t>
            </a:r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の</a:t>
            </a:r>
            <a:endParaRPr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光</a:t>
            </a:r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を混ぜればできる</a:t>
            </a:r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で</a:t>
            </a:r>
            <a:endParaRPr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しょう</a:t>
            </a:r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か？</a:t>
            </a:r>
          </a:p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調べて</a:t>
            </a:r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みましょう！</a:t>
            </a:r>
          </a:p>
        </p:txBody>
      </p:sp>
      <p:sp>
        <p:nvSpPr>
          <p:cNvPr id="29" name="角丸四角形吹き出し 28"/>
          <p:cNvSpPr/>
          <p:nvPr/>
        </p:nvSpPr>
        <p:spPr bwMode="auto">
          <a:xfrm>
            <a:off x="8231973" y="1543359"/>
            <a:ext cx="2679018" cy="1101518"/>
          </a:xfrm>
          <a:prstGeom prst="wedgeRoundRectCallout">
            <a:avLst>
              <a:gd name="adj1" fmla="val 60558"/>
              <a:gd name="adj2" fmla="val 39817"/>
              <a:gd name="adj3" fmla="val 16667"/>
            </a:avLst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tIns="0" rtlCol="0" anchor="ctr"/>
          <a:lstStyle/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茶色はどの色を混ぜれば</a:t>
            </a:r>
            <a:endParaRPr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できるでしょう</a:t>
            </a:r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か？</a:t>
            </a:r>
          </a:p>
          <a:p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試してみましょう</a:t>
            </a:r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！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421" y="2047772"/>
            <a:ext cx="1039397" cy="14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428081" y="384057"/>
            <a:ext cx="726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FF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「減法混色」と「加法混色」</a:t>
            </a:r>
            <a:endParaRPr lang="ja-JP" altLang="ja-JP" sz="2800" dirty="0">
              <a:solidFill>
                <a:srgbClr val="FFFF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1584130"/>
            <a:ext cx="605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減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法混色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59488" y="1584130"/>
            <a:ext cx="613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加法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混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48527" y="5067844"/>
            <a:ext cx="3824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絵の具やインクなどは、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色を混ぜれば混ぜるほど、　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明度が低くなり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、黒に近づきます。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フリーフォーム 2"/>
          <p:cNvSpPr/>
          <p:nvPr/>
        </p:nvSpPr>
        <p:spPr bwMode="auto">
          <a:xfrm>
            <a:off x="2142460" y="3266935"/>
            <a:ext cx="899591" cy="929693"/>
          </a:xfrm>
          <a:custGeom>
            <a:avLst/>
            <a:gdLst>
              <a:gd name="connsiteX0" fmla="*/ 0 w 899591"/>
              <a:gd name="connsiteY0" fmla="*/ 130167 h 929693"/>
              <a:gd name="connsiteX1" fmla="*/ 58480 w 899591"/>
              <a:gd name="connsiteY1" fmla="*/ 358767 h 929693"/>
              <a:gd name="connsiteX2" fmla="*/ 69112 w 899591"/>
              <a:gd name="connsiteY2" fmla="*/ 374716 h 929693"/>
              <a:gd name="connsiteX3" fmla="*/ 79745 w 899591"/>
              <a:gd name="connsiteY3" fmla="*/ 406614 h 929693"/>
              <a:gd name="connsiteX4" fmla="*/ 85061 w 899591"/>
              <a:gd name="connsiteY4" fmla="*/ 422563 h 929693"/>
              <a:gd name="connsiteX5" fmla="*/ 90377 w 899591"/>
              <a:gd name="connsiteY5" fmla="*/ 443828 h 929693"/>
              <a:gd name="connsiteX6" fmla="*/ 106326 w 899591"/>
              <a:gd name="connsiteY6" fmla="*/ 454460 h 929693"/>
              <a:gd name="connsiteX7" fmla="*/ 111642 w 899591"/>
              <a:gd name="connsiteY7" fmla="*/ 475725 h 929693"/>
              <a:gd name="connsiteX8" fmla="*/ 116959 w 899591"/>
              <a:gd name="connsiteY8" fmla="*/ 491674 h 929693"/>
              <a:gd name="connsiteX9" fmla="*/ 127591 w 899591"/>
              <a:gd name="connsiteY9" fmla="*/ 534205 h 929693"/>
              <a:gd name="connsiteX10" fmla="*/ 148856 w 899591"/>
              <a:gd name="connsiteY10" fmla="*/ 566102 h 929693"/>
              <a:gd name="connsiteX11" fmla="*/ 170121 w 899591"/>
              <a:gd name="connsiteY11" fmla="*/ 598000 h 929693"/>
              <a:gd name="connsiteX12" fmla="*/ 180754 w 899591"/>
              <a:gd name="connsiteY12" fmla="*/ 613949 h 929693"/>
              <a:gd name="connsiteX13" fmla="*/ 196703 w 899591"/>
              <a:gd name="connsiteY13" fmla="*/ 651163 h 929693"/>
              <a:gd name="connsiteX14" fmla="*/ 212652 w 899591"/>
              <a:gd name="connsiteY14" fmla="*/ 661795 h 929693"/>
              <a:gd name="connsiteX15" fmla="*/ 239233 w 899591"/>
              <a:gd name="connsiteY15" fmla="*/ 709642 h 929693"/>
              <a:gd name="connsiteX16" fmla="*/ 249866 w 899591"/>
              <a:gd name="connsiteY16" fmla="*/ 725591 h 929693"/>
              <a:gd name="connsiteX17" fmla="*/ 255182 w 899591"/>
              <a:gd name="connsiteY17" fmla="*/ 741539 h 929693"/>
              <a:gd name="connsiteX18" fmla="*/ 271131 w 899591"/>
              <a:gd name="connsiteY18" fmla="*/ 757488 h 929693"/>
              <a:gd name="connsiteX19" fmla="*/ 281763 w 899591"/>
              <a:gd name="connsiteY19" fmla="*/ 773437 h 929693"/>
              <a:gd name="connsiteX20" fmla="*/ 287080 w 899591"/>
              <a:gd name="connsiteY20" fmla="*/ 800018 h 929693"/>
              <a:gd name="connsiteX21" fmla="*/ 303028 w 899591"/>
              <a:gd name="connsiteY21" fmla="*/ 815967 h 929693"/>
              <a:gd name="connsiteX22" fmla="*/ 313661 w 899591"/>
              <a:gd name="connsiteY22" fmla="*/ 831916 h 929693"/>
              <a:gd name="connsiteX23" fmla="*/ 345559 w 899591"/>
              <a:gd name="connsiteY23" fmla="*/ 853181 h 929693"/>
              <a:gd name="connsiteX24" fmla="*/ 377456 w 899591"/>
              <a:gd name="connsiteY24" fmla="*/ 874446 h 929693"/>
              <a:gd name="connsiteX25" fmla="*/ 409354 w 899591"/>
              <a:gd name="connsiteY25" fmla="*/ 895712 h 929693"/>
              <a:gd name="connsiteX26" fmla="*/ 425303 w 899591"/>
              <a:gd name="connsiteY26" fmla="*/ 906344 h 929693"/>
              <a:gd name="connsiteX27" fmla="*/ 451884 w 899591"/>
              <a:gd name="connsiteY27" fmla="*/ 927609 h 929693"/>
              <a:gd name="connsiteX28" fmla="*/ 462517 w 899591"/>
              <a:gd name="connsiteY28" fmla="*/ 895712 h 929693"/>
              <a:gd name="connsiteX29" fmla="*/ 467833 w 899591"/>
              <a:gd name="connsiteY29" fmla="*/ 879763 h 929693"/>
              <a:gd name="connsiteX30" fmla="*/ 473149 w 899591"/>
              <a:gd name="connsiteY30" fmla="*/ 863814 h 929693"/>
              <a:gd name="connsiteX31" fmla="*/ 478466 w 899591"/>
              <a:gd name="connsiteY31" fmla="*/ 842549 h 929693"/>
              <a:gd name="connsiteX32" fmla="*/ 483782 w 899591"/>
              <a:gd name="connsiteY32" fmla="*/ 794702 h 929693"/>
              <a:gd name="connsiteX33" fmla="*/ 499731 w 899591"/>
              <a:gd name="connsiteY33" fmla="*/ 720274 h 929693"/>
              <a:gd name="connsiteX34" fmla="*/ 505047 w 899591"/>
              <a:gd name="connsiteY34" fmla="*/ 693693 h 929693"/>
              <a:gd name="connsiteX35" fmla="*/ 510363 w 899591"/>
              <a:gd name="connsiteY35" fmla="*/ 661795 h 929693"/>
              <a:gd name="connsiteX36" fmla="*/ 515680 w 899591"/>
              <a:gd name="connsiteY36" fmla="*/ 645846 h 929693"/>
              <a:gd name="connsiteX37" fmla="*/ 526312 w 899591"/>
              <a:gd name="connsiteY37" fmla="*/ 603316 h 929693"/>
              <a:gd name="connsiteX38" fmla="*/ 531628 w 899591"/>
              <a:gd name="connsiteY38" fmla="*/ 582051 h 929693"/>
              <a:gd name="connsiteX39" fmla="*/ 552893 w 899591"/>
              <a:gd name="connsiteY39" fmla="*/ 539521 h 929693"/>
              <a:gd name="connsiteX40" fmla="*/ 568842 w 899591"/>
              <a:gd name="connsiteY40" fmla="*/ 491674 h 929693"/>
              <a:gd name="connsiteX41" fmla="*/ 584791 w 899591"/>
              <a:gd name="connsiteY41" fmla="*/ 454460 h 929693"/>
              <a:gd name="connsiteX42" fmla="*/ 600740 w 899591"/>
              <a:gd name="connsiteY42" fmla="*/ 438512 h 929693"/>
              <a:gd name="connsiteX43" fmla="*/ 606056 w 899591"/>
              <a:gd name="connsiteY43" fmla="*/ 422563 h 929693"/>
              <a:gd name="connsiteX44" fmla="*/ 627321 w 899591"/>
              <a:gd name="connsiteY44" fmla="*/ 390665 h 929693"/>
              <a:gd name="connsiteX45" fmla="*/ 648587 w 899591"/>
              <a:gd name="connsiteY45" fmla="*/ 358767 h 929693"/>
              <a:gd name="connsiteX46" fmla="*/ 680484 w 899591"/>
              <a:gd name="connsiteY46" fmla="*/ 305605 h 929693"/>
              <a:gd name="connsiteX47" fmla="*/ 691117 w 899591"/>
              <a:gd name="connsiteY47" fmla="*/ 289656 h 929693"/>
              <a:gd name="connsiteX48" fmla="*/ 723014 w 899591"/>
              <a:gd name="connsiteY48" fmla="*/ 257758 h 929693"/>
              <a:gd name="connsiteX49" fmla="*/ 738963 w 899591"/>
              <a:gd name="connsiteY49" fmla="*/ 241809 h 929693"/>
              <a:gd name="connsiteX50" fmla="*/ 760228 w 899591"/>
              <a:gd name="connsiteY50" fmla="*/ 231177 h 929693"/>
              <a:gd name="connsiteX51" fmla="*/ 776177 w 899591"/>
              <a:gd name="connsiteY51" fmla="*/ 215228 h 929693"/>
              <a:gd name="connsiteX52" fmla="*/ 813391 w 899591"/>
              <a:gd name="connsiteY52" fmla="*/ 199279 h 929693"/>
              <a:gd name="connsiteX53" fmla="*/ 845289 w 899591"/>
              <a:gd name="connsiteY53" fmla="*/ 183330 h 929693"/>
              <a:gd name="connsiteX54" fmla="*/ 861238 w 899591"/>
              <a:gd name="connsiteY54" fmla="*/ 172698 h 929693"/>
              <a:gd name="connsiteX55" fmla="*/ 893135 w 899591"/>
              <a:gd name="connsiteY55" fmla="*/ 156749 h 929693"/>
              <a:gd name="connsiteX56" fmla="*/ 898452 w 899591"/>
              <a:gd name="connsiteY56" fmla="*/ 140800 h 929693"/>
              <a:gd name="connsiteX57" fmla="*/ 866554 w 899591"/>
              <a:gd name="connsiteY57" fmla="*/ 130167 h 929693"/>
              <a:gd name="connsiteX58" fmla="*/ 839973 w 899591"/>
              <a:gd name="connsiteY58" fmla="*/ 98270 h 929693"/>
              <a:gd name="connsiteX59" fmla="*/ 824024 w 899591"/>
              <a:gd name="connsiteY59" fmla="*/ 87637 h 929693"/>
              <a:gd name="connsiteX60" fmla="*/ 808075 w 899591"/>
              <a:gd name="connsiteY60" fmla="*/ 71688 h 929693"/>
              <a:gd name="connsiteX61" fmla="*/ 776177 w 899591"/>
              <a:gd name="connsiteY61" fmla="*/ 61056 h 929693"/>
              <a:gd name="connsiteX62" fmla="*/ 760228 w 899591"/>
              <a:gd name="connsiteY62" fmla="*/ 55739 h 929693"/>
              <a:gd name="connsiteX63" fmla="*/ 728331 w 899591"/>
              <a:gd name="connsiteY63" fmla="*/ 34474 h 929693"/>
              <a:gd name="connsiteX64" fmla="*/ 707066 w 899591"/>
              <a:gd name="connsiteY64" fmla="*/ 29158 h 929693"/>
              <a:gd name="connsiteX65" fmla="*/ 691117 w 899591"/>
              <a:gd name="connsiteY65" fmla="*/ 23842 h 929693"/>
              <a:gd name="connsiteX66" fmla="*/ 547577 w 899591"/>
              <a:gd name="connsiteY66" fmla="*/ 13209 h 929693"/>
              <a:gd name="connsiteX67" fmla="*/ 531628 w 899591"/>
              <a:gd name="connsiteY67" fmla="*/ 7893 h 929693"/>
              <a:gd name="connsiteX68" fmla="*/ 260498 w 899591"/>
              <a:gd name="connsiteY68" fmla="*/ 7893 h 929693"/>
              <a:gd name="connsiteX69" fmla="*/ 223284 w 899591"/>
              <a:gd name="connsiteY69" fmla="*/ 18525 h 929693"/>
              <a:gd name="connsiteX70" fmla="*/ 191387 w 899591"/>
              <a:gd name="connsiteY70" fmla="*/ 34474 h 929693"/>
              <a:gd name="connsiteX71" fmla="*/ 148856 w 899591"/>
              <a:gd name="connsiteY71" fmla="*/ 61056 h 929693"/>
              <a:gd name="connsiteX72" fmla="*/ 132907 w 899591"/>
              <a:gd name="connsiteY72" fmla="*/ 66372 h 929693"/>
              <a:gd name="connsiteX73" fmla="*/ 116959 w 899591"/>
              <a:gd name="connsiteY73" fmla="*/ 77005 h 929693"/>
              <a:gd name="connsiteX74" fmla="*/ 85061 w 899591"/>
              <a:gd name="connsiteY74" fmla="*/ 87637 h 929693"/>
              <a:gd name="connsiteX75" fmla="*/ 53163 w 899591"/>
              <a:gd name="connsiteY75" fmla="*/ 98270 h 929693"/>
              <a:gd name="connsiteX76" fmla="*/ 37214 w 899591"/>
              <a:gd name="connsiteY76" fmla="*/ 103586 h 929693"/>
              <a:gd name="connsiteX77" fmla="*/ 21266 w 899591"/>
              <a:gd name="connsiteY77" fmla="*/ 108902 h 929693"/>
              <a:gd name="connsiteX78" fmla="*/ 0 w 899591"/>
              <a:gd name="connsiteY78" fmla="*/ 130167 h 9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99591" h="929693">
                <a:moveTo>
                  <a:pt x="0" y="130167"/>
                </a:moveTo>
                <a:cubicBezTo>
                  <a:pt x="19493" y="206367"/>
                  <a:pt x="37089" y="283078"/>
                  <a:pt x="58480" y="358767"/>
                </a:cubicBezTo>
                <a:cubicBezTo>
                  <a:pt x="60218" y="364915"/>
                  <a:pt x="66517" y="368877"/>
                  <a:pt x="69112" y="374716"/>
                </a:cubicBezTo>
                <a:cubicBezTo>
                  <a:pt x="73664" y="384958"/>
                  <a:pt x="76201" y="395981"/>
                  <a:pt x="79745" y="406614"/>
                </a:cubicBezTo>
                <a:cubicBezTo>
                  <a:pt x="81517" y="411930"/>
                  <a:pt x="83702" y="417126"/>
                  <a:pt x="85061" y="422563"/>
                </a:cubicBezTo>
                <a:cubicBezTo>
                  <a:pt x="86833" y="429651"/>
                  <a:pt x="86324" y="437749"/>
                  <a:pt x="90377" y="443828"/>
                </a:cubicBezTo>
                <a:cubicBezTo>
                  <a:pt x="93921" y="449144"/>
                  <a:pt x="101010" y="450916"/>
                  <a:pt x="106326" y="454460"/>
                </a:cubicBezTo>
                <a:cubicBezTo>
                  <a:pt x="108098" y="461548"/>
                  <a:pt x="109635" y="468700"/>
                  <a:pt x="111642" y="475725"/>
                </a:cubicBezTo>
                <a:cubicBezTo>
                  <a:pt x="113182" y="481113"/>
                  <a:pt x="115600" y="486237"/>
                  <a:pt x="116959" y="491674"/>
                </a:cubicBezTo>
                <a:cubicBezTo>
                  <a:pt x="119101" y="500243"/>
                  <a:pt x="122067" y="524263"/>
                  <a:pt x="127591" y="534205"/>
                </a:cubicBezTo>
                <a:cubicBezTo>
                  <a:pt x="133797" y="545375"/>
                  <a:pt x="141768" y="555470"/>
                  <a:pt x="148856" y="566102"/>
                </a:cubicBezTo>
                <a:lnTo>
                  <a:pt x="170121" y="598000"/>
                </a:lnTo>
                <a:lnTo>
                  <a:pt x="180754" y="613949"/>
                </a:lnTo>
                <a:cubicBezTo>
                  <a:pt x="184447" y="625030"/>
                  <a:pt x="189402" y="642403"/>
                  <a:pt x="196703" y="651163"/>
                </a:cubicBezTo>
                <a:cubicBezTo>
                  <a:pt x="200793" y="656071"/>
                  <a:pt x="207336" y="658251"/>
                  <a:pt x="212652" y="661795"/>
                </a:cubicBezTo>
                <a:cubicBezTo>
                  <a:pt x="222009" y="689867"/>
                  <a:pt x="214860" y="673082"/>
                  <a:pt x="239233" y="709642"/>
                </a:cubicBezTo>
                <a:lnTo>
                  <a:pt x="249866" y="725591"/>
                </a:lnTo>
                <a:cubicBezTo>
                  <a:pt x="251638" y="730907"/>
                  <a:pt x="252074" y="736877"/>
                  <a:pt x="255182" y="741539"/>
                </a:cubicBezTo>
                <a:cubicBezTo>
                  <a:pt x="259353" y="747795"/>
                  <a:pt x="266318" y="751712"/>
                  <a:pt x="271131" y="757488"/>
                </a:cubicBezTo>
                <a:cubicBezTo>
                  <a:pt x="275221" y="762396"/>
                  <a:pt x="278219" y="768121"/>
                  <a:pt x="281763" y="773437"/>
                </a:cubicBezTo>
                <a:cubicBezTo>
                  <a:pt x="283535" y="782297"/>
                  <a:pt x="283039" y="791936"/>
                  <a:pt x="287080" y="800018"/>
                </a:cubicBezTo>
                <a:cubicBezTo>
                  <a:pt x="290442" y="806742"/>
                  <a:pt x="298215" y="810191"/>
                  <a:pt x="303028" y="815967"/>
                </a:cubicBezTo>
                <a:cubicBezTo>
                  <a:pt x="307118" y="820876"/>
                  <a:pt x="308852" y="827709"/>
                  <a:pt x="313661" y="831916"/>
                </a:cubicBezTo>
                <a:cubicBezTo>
                  <a:pt x="323278" y="840331"/>
                  <a:pt x="334926" y="846092"/>
                  <a:pt x="345559" y="853181"/>
                </a:cubicBezTo>
                <a:lnTo>
                  <a:pt x="377456" y="874446"/>
                </a:lnTo>
                <a:lnTo>
                  <a:pt x="409354" y="895712"/>
                </a:lnTo>
                <a:lnTo>
                  <a:pt x="425303" y="906344"/>
                </a:lnTo>
                <a:cubicBezTo>
                  <a:pt x="425660" y="906879"/>
                  <a:pt x="441612" y="937881"/>
                  <a:pt x="451884" y="927609"/>
                </a:cubicBezTo>
                <a:cubicBezTo>
                  <a:pt x="459809" y="919684"/>
                  <a:pt x="458973" y="906344"/>
                  <a:pt x="462517" y="895712"/>
                </a:cubicBezTo>
                <a:lnTo>
                  <a:pt x="467833" y="879763"/>
                </a:lnTo>
                <a:cubicBezTo>
                  <a:pt x="469605" y="874447"/>
                  <a:pt x="471790" y="869251"/>
                  <a:pt x="473149" y="863814"/>
                </a:cubicBezTo>
                <a:lnTo>
                  <a:pt x="478466" y="842549"/>
                </a:lnTo>
                <a:cubicBezTo>
                  <a:pt x="480238" y="826600"/>
                  <a:pt x="481279" y="810553"/>
                  <a:pt x="483782" y="794702"/>
                </a:cubicBezTo>
                <a:cubicBezTo>
                  <a:pt x="493621" y="732388"/>
                  <a:pt x="490930" y="759874"/>
                  <a:pt x="499731" y="720274"/>
                </a:cubicBezTo>
                <a:cubicBezTo>
                  <a:pt x="501691" y="711453"/>
                  <a:pt x="503431" y="702583"/>
                  <a:pt x="505047" y="693693"/>
                </a:cubicBezTo>
                <a:cubicBezTo>
                  <a:pt x="506975" y="683088"/>
                  <a:pt x="508025" y="672318"/>
                  <a:pt x="510363" y="661795"/>
                </a:cubicBezTo>
                <a:cubicBezTo>
                  <a:pt x="511579" y="656324"/>
                  <a:pt x="514205" y="651253"/>
                  <a:pt x="515680" y="645846"/>
                </a:cubicBezTo>
                <a:cubicBezTo>
                  <a:pt x="519525" y="631748"/>
                  <a:pt x="522768" y="617493"/>
                  <a:pt x="526312" y="603316"/>
                </a:cubicBezTo>
                <a:cubicBezTo>
                  <a:pt x="528084" y="596228"/>
                  <a:pt x="528360" y="588586"/>
                  <a:pt x="531628" y="582051"/>
                </a:cubicBezTo>
                <a:cubicBezTo>
                  <a:pt x="538716" y="567874"/>
                  <a:pt x="547881" y="554558"/>
                  <a:pt x="552893" y="539521"/>
                </a:cubicBezTo>
                <a:lnTo>
                  <a:pt x="568842" y="491674"/>
                </a:lnTo>
                <a:cubicBezTo>
                  <a:pt x="573179" y="478663"/>
                  <a:pt x="576583" y="465951"/>
                  <a:pt x="584791" y="454460"/>
                </a:cubicBezTo>
                <a:cubicBezTo>
                  <a:pt x="589161" y="448342"/>
                  <a:pt x="595424" y="443828"/>
                  <a:pt x="600740" y="438512"/>
                </a:cubicBezTo>
                <a:cubicBezTo>
                  <a:pt x="602512" y="433196"/>
                  <a:pt x="603335" y="427462"/>
                  <a:pt x="606056" y="422563"/>
                </a:cubicBezTo>
                <a:cubicBezTo>
                  <a:pt x="612262" y="411392"/>
                  <a:pt x="623280" y="402788"/>
                  <a:pt x="627321" y="390665"/>
                </a:cubicBezTo>
                <a:cubicBezTo>
                  <a:pt x="635016" y="367583"/>
                  <a:pt x="628675" y="378679"/>
                  <a:pt x="648587" y="358767"/>
                </a:cubicBezTo>
                <a:cubicBezTo>
                  <a:pt x="664933" y="326073"/>
                  <a:pt x="654823" y="344095"/>
                  <a:pt x="680484" y="305605"/>
                </a:cubicBezTo>
                <a:cubicBezTo>
                  <a:pt x="684028" y="300289"/>
                  <a:pt x="686599" y="294174"/>
                  <a:pt x="691117" y="289656"/>
                </a:cubicBezTo>
                <a:lnTo>
                  <a:pt x="723014" y="257758"/>
                </a:lnTo>
                <a:cubicBezTo>
                  <a:pt x="728330" y="252442"/>
                  <a:pt x="732238" y="245171"/>
                  <a:pt x="738963" y="241809"/>
                </a:cubicBezTo>
                <a:lnTo>
                  <a:pt x="760228" y="231177"/>
                </a:lnTo>
                <a:cubicBezTo>
                  <a:pt x="765544" y="225861"/>
                  <a:pt x="770059" y="219598"/>
                  <a:pt x="776177" y="215228"/>
                </a:cubicBezTo>
                <a:cubicBezTo>
                  <a:pt x="787675" y="207015"/>
                  <a:pt x="800374" y="203618"/>
                  <a:pt x="813391" y="199279"/>
                </a:cubicBezTo>
                <a:cubicBezTo>
                  <a:pt x="859090" y="168812"/>
                  <a:pt x="801276" y="205335"/>
                  <a:pt x="845289" y="183330"/>
                </a:cubicBezTo>
                <a:cubicBezTo>
                  <a:pt x="851004" y="180473"/>
                  <a:pt x="855523" y="175555"/>
                  <a:pt x="861238" y="172698"/>
                </a:cubicBezTo>
                <a:cubicBezTo>
                  <a:pt x="905253" y="150691"/>
                  <a:pt x="847437" y="187214"/>
                  <a:pt x="893135" y="156749"/>
                </a:cubicBezTo>
                <a:cubicBezTo>
                  <a:pt x="894907" y="151433"/>
                  <a:pt x="902415" y="144763"/>
                  <a:pt x="898452" y="140800"/>
                </a:cubicBezTo>
                <a:cubicBezTo>
                  <a:pt x="890527" y="132875"/>
                  <a:pt x="866554" y="130167"/>
                  <a:pt x="866554" y="130167"/>
                </a:cubicBezTo>
                <a:cubicBezTo>
                  <a:pt x="856099" y="114486"/>
                  <a:pt x="855322" y="111061"/>
                  <a:pt x="839973" y="98270"/>
                </a:cubicBezTo>
                <a:cubicBezTo>
                  <a:pt x="835064" y="94180"/>
                  <a:pt x="828933" y="91727"/>
                  <a:pt x="824024" y="87637"/>
                </a:cubicBezTo>
                <a:cubicBezTo>
                  <a:pt x="818248" y="82824"/>
                  <a:pt x="814647" y="75339"/>
                  <a:pt x="808075" y="71688"/>
                </a:cubicBezTo>
                <a:cubicBezTo>
                  <a:pt x="798278" y="66245"/>
                  <a:pt x="786810" y="64600"/>
                  <a:pt x="776177" y="61056"/>
                </a:cubicBezTo>
                <a:cubicBezTo>
                  <a:pt x="770861" y="59284"/>
                  <a:pt x="764891" y="58848"/>
                  <a:pt x="760228" y="55739"/>
                </a:cubicBezTo>
                <a:cubicBezTo>
                  <a:pt x="749596" y="48651"/>
                  <a:pt x="740728" y="37573"/>
                  <a:pt x="728331" y="34474"/>
                </a:cubicBezTo>
                <a:cubicBezTo>
                  <a:pt x="721243" y="32702"/>
                  <a:pt x="714091" y="31165"/>
                  <a:pt x="707066" y="29158"/>
                </a:cubicBezTo>
                <a:cubicBezTo>
                  <a:pt x="701678" y="27619"/>
                  <a:pt x="696612" y="24941"/>
                  <a:pt x="691117" y="23842"/>
                </a:cubicBezTo>
                <a:cubicBezTo>
                  <a:pt x="646325" y="14883"/>
                  <a:pt x="588392" y="15250"/>
                  <a:pt x="547577" y="13209"/>
                </a:cubicBezTo>
                <a:cubicBezTo>
                  <a:pt x="542261" y="11437"/>
                  <a:pt x="537123" y="8992"/>
                  <a:pt x="531628" y="7893"/>
                </a:cubicBezTo>
                <a:cubicBezTo>
                  <a:pt x="446562" y="-9119"/>
                  <a:pt x="324226" y="6445"/>
                  <a:pt x="260498" y="7893"/>
                </a:cubicBezTo>
                <a:cubicBezTo>
                  <a:pt x="253686" y="9596"/>
                  <a:pt x="230910" y="14712"/>
                  <a:pt x="223284" y="18525"/>
                </a:cubicBezTo>
                <a:cubicBezTo>
                  <a:pt x="182059" y="39138"/>
                  <a:pt x="231475" y="21111"/>
                  <a:pt x="191387" y="34474"/>
                </a:cubicBezTo>
                <a:cubicBezTo>
                  <a:pt x="174537" y="59748"/>
                  <a:pt x="186815" y="48403"/>
                  <a:pt x="148856" y="61056"/>
                </a:cubicBezTo>
                <a:lnTo>
                  <a:pt x="132907" y="66372"/>
                </a:lnTo>
                <a:cubicBezTo>
                  <a:pt x="127591" y="69916"/>
                  <a:pt x="122798" y="74410"/>
                  <a:pt x="116959" y="77005"/>
                </a:cubicBezTo>
                <a:cubicBezTo>
                  <a:pt x="106717" y="81557"/>
                  <a:pt x="95694" y="84093"/>
                  <a:pt x="85061" y="87637"/>
                </a:cubicBezTo>
                <a:lnTo>
                  <a:pt x="53163" y="98270"/>
                </a:lnTo>
                <a:lnTo>
                  <a:pt x="37214" y="103586"/>
                </a:lnTo>
                <a:cubicBezTo>
                  <a:pt x="31898" y="105358"/>
                  <a:pt x="26702" y="107543"/>
                  <a:pt x="21266" y="108902"/>
                </a:cubicBezTo>
                <a:lnTo>
                  <a:pt x="0" y="130167"/>
                </a:lnTo>
                <a:close/>
              </a:path>
            </a:pathLst>
          </a:cu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平行四辺形 5"/>
          <p:cNvSpPr/>
          <p:nvPr/>
        </p:nvSpPr>
        <p:spPr bwMode="auto">
          <a:xfrm>
            <a:off x="1637414" y="2542366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平行四辺形 32"/>
          <p:cNvSpPr/>
          <p:nvPr/>
        </p:nvSpPr>
        <p:spPr bwMode="auto">
          <a:xfrm>
            <a:off x="661106" y="3407895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FCF004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平行四辺形 33"/>
          <p:cNvSpPr/>
          <p:nvPr/>
        </p:nvSpPr>
        <p:spPr bwMode="auto">
          <a:xfrm>
            <a:off x="2339733" y="3095579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0066FF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平行四辺形 34"/>
          <p:cNvSpPr/>
          <p:nvPr/>
        </p:nvSpPr>
        <p:spPr bwMode="auto">
          <a:xfrm>
            <a:off x="7680475" y="2542366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平行四辺形 35"/>
          <p:cNvSpPr/>
          <p:nvPr/>
        </p:nvSpPr>
        <p:spPr bwMode="auto">
          <a:xfrm>
            <a:off x="6704167" y="3407895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00B05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平行四辺形 36"/>
          <p:cNvSpPr/>
          <p:nvPr/>
        </p:nvSpPr>
        <p:spPr bwMode="auto">
          <a:xfrm>
            <a:off x="8382794" y="3095579"/>
            <a:ext cx="2871806" cy="1328016"/>
          </a:xfrm>
          <a:prstGeom prst="parallelogram">
            <a:avLst>
              <a:gd name="adj" fmla="val 58582"/>
            </a:avLst>
          </a:prstGeom>
          <a:solidFill>
            <a:srgbClr val="0066FF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53520" y="1289404"/>
            <a:ext cx="195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げ</a:t>
            </a:r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んぽ</a:t>
            </a:r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うこんしょく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126378" y="1275824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</a:t>
            </a:r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うこんしょく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平行四辺形 6"/>
          <p:cNvSpPr/>
          <p:nvPr/>
        </p:nvSpPr>
        <p:spPr bwMode="auto">
          <a:xfrm>
            <a:off x="8712333" y="3398345"/>
            <a:ext cx="861304" cy="472037"/>
          </a:xfrm>
          <a:prstGeom prst="parallelogram">
            <a:avLst>
              <a:gd name="adj" fmla="val 56454"/>
            </a:avLst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0" name="平行四辺形 39"/>
          <p:cNvSpPr/>
          <p:nvPr/>
        </p:nvSpPr>
        <p:spPr bwMode="auto">
          <a:xfrm>
            <a:off x="7699881" y="3405671"/>
            <a:ext cx="1275955" cy="462487"/>
          </a:xfrm>
          <a:prstGeom prst="parallelogram">
            <a:avLst>
              <a:gd name="adj" fmla="val 56454"/>
            </a:avLst>
          </a:prstGeom>
          <a:solidFill>
            <a:srgbClr val="FFFF0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平行四辺形 40"/>
          <p:cNvSpPr/>
          <p:nvPr/>
        </p:nvSpPr>
        <p:spPr bwMode="auto">
          <a:xfrm>
            <a:off x="8382794" y="3866226"/>
            <a:ext cx="923081" cy="562651"/>
          </a:xfrm>
          <a:prstGeom prst="parallelogram">
            <a:avLst>
              <a:gd name="adj" fmla="val 58610"/>
            </a:avLst>
          </a:prstGeom>
          <a:solidFill>
            <a:srgbClr val="2FC9FF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平行四辺形 41"/>
          <p:cNvSpPr/>
          <p:nvPr/>
        </p:nvSpPr>
        <p:spPr bwMode="auto">
          <a:xfrm>
            <a:off x="8975837" y="3090219"/>
            <a:ext cx="1250637" cy="315923"/>
          </a:xfrm>
          <a:prstGeom prst="parallelogram">
            <a:avLst>
              <a:gd name="adj" fmla="val 56454"/>
            </a:avLst>
          </a:prstGeom>
          <a:solidFill>
            <a:srgbClr val="F83ADD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3" name="平行四辺形 42"/>
          <p:cNvSpPr/>
          <p:nvPr/>
        </p:nvSpPr>
        <p:spPr bwMode="auto">
          <a:xfrm>
            <a:off x="9312280" y="3404322"/>
            <a:ext cx="729495" cy="460083"/>
          </a:xfrm>
          <a:prstGeom prst="parallelogram">
            <a:avLst>
              <a:gd name="adj" fmla="val 56454"/>
            </a:avLst>
          </a:prstGeom>
          <a:solidFill>
            <a:srgbClr val="F83ADD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平行四辺形 43"/>
          <p:cNvSpPr/>
          <p:nvPr/>
        </p:nvSpPr>
        <p:spPr bwMode="auto">
          <a:xfrm>
            <a:off x="2661142" y="3404909"/>
            <a:ext cx="868701" cy="462487"/>
          </a:xfrm>
          <a:prstGeom prst="parallelogram">
            <a:avLst>
              <a:gd name="adj" fmla="val 56454"/>
            </a:avLst>
          </a:prstGeom>
          <a:solidFill>
            <a:schemeClr val="tx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5" name="平行四辺形 44"/>
          <p:cNvSpPr/>
          <p:nvPr/>
        </p:nvSpPr>
        <p:spPr bwMode="auto">
          <a:xfrm>
            <a:off x="1654667" y="3406661"/>
            <a:ext cx="1275955" cy="462487"/>
          </a:xfrm>
          <a:prstGeom prst="parallelogram">
            <a:avLst>
              <a:gd name="adj" fmla="val 56454"/>
            </a:avLst>
          </a:prstGeom>
          <a:solidFill>
            <a:srgbClr val="BA5502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6" name="平行四辺形 45"/>
          <p:cNvSpPr/>
          <p:nvPr/>
        </p:nvSpPr>
        <p:spPr bwMode="auto">
          <a:xfrm>
            <a:off x="2337580" y="3869216"/>
            <a:ext cx="923081" cy="559661"/>
          </a:xfrm>
          <a:prstGeom prst="parallelogram">
            <a:avLst>
              <a:gd name="adj" fmla="val 59329"/>
            </a:avLst>
          </a:prstGeom>
          <a:solidFill>
            <a:srgbClr val="00682F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" name="平行四辺形 46"/>
          <p:cNvSpPr/>
          <p:nvPr/>
        </p:nvSpPr>
        <p:spPr bwMode="auto">
          <a:xfrm>
            <a:off x="2930623" y="3093209"/>
            <a:ext cx="1250637" cy="315923"/>
          </a:xfrm>
          <a:prstGeom prst="parallelogram">
            <a:avLst>
              <a:gd name="adj" fmla="val 56454"/>
            </a:avLst>
          </a:prstGeom>
          <a:solidFill>
            <a:srgbClr val="58267E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8" name="平行四辺形 47"/>
          <p:cNvSpPr/>
          <p:nvPr/>
        </p:nvSpPr>
        <p:spPr bwMode="auto">
          <a:xfrm>
            <a:off x="3267066" y="3406142"/>
            <a:ext cx="737931" cy="461253"/>
          </a:xfrm>
          <a:prstGeom prst="parallelogram">
            <a:avLst>
              <a:gd name="adj" fmla="val 56454"/>
            </a:avLst>
          </a:prstGeom>
          <a:solidFill>
            <a:srgbClr val="58267E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45148" y="5067844"/>
            <a:ext cx="384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光は、色を混ぜれば混ぜるほど、　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明度が高くなり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、白に近づきます。</a:t>
            </a:r>
            <a:endParaRPr kumimoji="1" lang="en-US" altLang="ja-JP" sz="2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70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2349910" y="1216954"/>
            <a:ext cx="171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さんよ</a:t>
            </a:r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うそ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0813" y="393626"/>
            <a:ext cx="641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色は</a:t>
            </a:r>
            <a:r>
              <a:rPr kumimoji="1" lang="en-US" altLang="ja-JP" sz="32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200" dirty="0" err="1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つの</a:t>
            </a:r>
            <a:r>
              <a:rPr kumimoji="1" lang="ja-JP" altLang="en-US" sz="32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要素</a:t>
            </a:r>
            <a:r>
              <a:rPr lang="ja-JP" altLang="en-US" sz="32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で説明できるよ！</a:t>
            </a:r>
            <a:endParaRPr kumimoji="1" lang="ja-JP" altLang="en-US" sz="3200" dirty="0">
              <a:solidFill>
                <a:srgbClr val="FFFF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7905" y="1710273"/>
            <a:ext cx="390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３属性ともいいます。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5070" y="1556385"/>
            <a:ext cx="347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色の３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要素</a:t>
            </a:r>
            <a:endParaRPr kumimoji="1" lang="ja-JP" altLang="en-US" sz="4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94616" y="3044132"/>
            <a:ext cx="736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明度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・・・色の明るさの度合い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94615" y="5315726"/>
            <a:ext cx="775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色相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・・・色みの性質</a:t>
            </a:r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（あかっぽい、あおっぽい　とか）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94615" y="4179929"/>
            <a:ext cx="736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A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彩度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・・・色みの強さの度合い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11" y="4910783"/>
            <a:ext cx="1151264" cy="1653749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 bwMode="auto">
          <a:xfrm>
            <a:off x="8168285" y="3786894"/>
            <a:ext cx="2679018" cy="1373246"/>
          </a:xfrm>
          <a:prstGeom prst="wedgeRoundRectCallout">
            <a:avLst>
              <a:gd name="adj1" fmla="val 60558"/>
              <a:gd name="adj2" fmla="val 39817"/>
              <a:gd name="adj3" fmla="val 16667"/>
            </a:avLst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tIns="0" rtlCol="0" anchor="ctr"/>
          <a:lstStyle/>
          <a:p>
            <a:pPr eaLnBrk="1" hangingPunct="1"/>
            <a:r>
              <a:rPr kumimoji="1"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最も明度が高い色は白！</a:t>
            </a:r>
            <a:endParaRPr kumimoji="1"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では、最も明度が</a:t>
            </a:r>
            <a:r>
              <a:rPr kumimoji="1"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低い色</a:t>
            </a:r>
            <a:endParaRPr kumimoji="1"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kumimoji="1"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は何色でしょうか？</a:t>
            </a:r>
            <a:endParaRPr kumimoji="1" lang="en-US" altLang="ja-JP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  <a:p>
            <a:pPr eaLnBrk="1" hangingPunct="1"/>
            <a:r>
              <a:rPr lang="ja-JP" altLang="en-US" dirty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考</a:t>
            </a:r>
            <a:r>
              <a:rPr lang="ja-JP" alt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UD デジタル 教科書体 NK-B" panose="02020700000000000000" pitchFamily="18" charset="-128"/>
              </a:rPr>
              <a:t>えてみましょう！</a:t>
            </a:r>
            <a:endParaRPr kumimoji="1" lang="ja-JP" altLang="en-US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67679" y="2674800"/>
            <a:ext cx="94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めいど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1267678" y="3859757"/>
            <a:ext cx="94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さいど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1267677" y="4944673"/>
            <a:ext cx="94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しきそう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206315" y="1356313"/>
            <a:ext cx="1420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err="1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</a:t>
            </a:r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ぞくせい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667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 bwMode="auto">
          <a:xfrm>
            <a:off x="371630" y="1359726"/>
            <a:ext cx="7297532" cy="5096993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105918" y="1620210"/>
            <a:ext cx="542429" cy="3629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色相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4080888" y="5962301"/>
            <a:ext cx="784395" cy="3629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有彩色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463363" y="5962301"/>
            <a:ext cx="905378" cy="3629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無彩色</a:t>
            </a:r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H="1">
            <a:off x="1367412" y="6143111"/>
            <a:ext cx="2713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4925108" y="6143111"/>
            <a:ext cx="2472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367412" y="2283622"/>
            <a:ext cx="1266998" cy="844221"/>
          </a:xfrm>
          <a:prstGeom prst="wedgeEllipseCallout">
            <a:avLst>
              <a:gd name="adj1" fmla="val -67731"/>
              <a:gd name="adj2" fmla="val 569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色の</a:t>
            </a:r>
          </a:p>
          <a:p>
            <a:pPr algn="ctr" eaLnBrk="1" hangingPunct="1"/>
            <a:r>
              <a:rPr lang="ja-JP" altLang="en-US" sz="200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明るさ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2996029" y="1500557"/>
            <a:ext cx="1387980" cy="844222"/>
          </a:xfrm>
          <a:prstGeom prst="wedgeEllipseCallout">
            <a:avLst>
              <a:gd name="adj1" fmla="val 99005"/>
              <a:gd name="adj2" fmla="val -11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色みの</a:t>
            </a:r>
            <a:endParaRPr lang="ja-JP" altLang="en-US" sz="2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 eaLnBrk="1" hangingPunct="1"/>
            <a:r>
              <a:rPr lang="ja-JP" altLang="en-US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性質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66663" y="311133"/>
            <a:ext cx="818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色の</a:t>
            </a:r>
            <a:r>
              <a:rPr kumimoji="1" lang="en-US" altLang="ja-JP" sz="36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600" dirty="0" smtClean="0">
                <a:solidFill>
                  <a:srgbClr val="FFFF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要素と「色相環」</a:t>
            </a:r>
            <a:endParaRPr kumimoji="1" lang="ja-JP" altLang="en-US" sz="3600" dirty="0">
              <a:solidFill>
                <a:srgbClr val="FFFF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33547" y="2233568"/>
            <a:ext cx="403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3200" dirty="0" smtClean="0">
                <a:solidFill>
                  <a:srgbClr val="FFA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色相環</a:t>
            </a:r>
            <a:r>
              <a:rPr lang="ja-JP" altLang="en-US" sz="32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」とは</a:t>
            </a:r>
            <a:r>
              <a:rPr lang="en-US" altLang="ja-JP" sz="32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  <a:p>
            <a:endParaRPr lang="en-US" altLang="ja-JP" sz="1600" dirty="0" smtClean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色を色相の近い</a:t>
            </a:r>
            <a:r>
              <a:rPr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順</a:t>
            </a:r>
            <a:r>
              <a:rPr lang="ja-JP" altLang="en-US" sz="32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に並べたときにできる環（わ）のことです。</a:t>
            </a:r>
            <a:endParaRPr kumimoji="1" lang="ja-JP" altLang="en-US" sz="3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351639" y="1037139"/>
            <a:ext cx="0" cy="80452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8367159" y="1872739"/>
            <a:ext cx="1386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しきそうかん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084615" y="2026252"/>
            <a:ext cx="666286" cy="637053"/>
          </a:xfrm>
          <a:prstGeom prst="rect">
            <a:avLst/>
          </a:prstGeom>
          <a:solidFill>
            <a:srgbClr val="F8F20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 rot="1758784">
            <a:off x="5919454" y="2218279"/>
            <a:ext cx="645898" cy="650865"/>
          </a:xfrm>
          <a:prstGeom prst="rect">
            <a:avLst/>
          </a:prstGeom>
          <a:solidFill>
            <a:srgbClr val="B9E16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 rot="3594862">
            <a:off x="6548306" y="2864628"/>
            <a:ext cx="592521" cy="631844"/>
          </a:xfrm>
          <a:prstGeom prst="rect">
            <a:avLst/>
          </a:prstGeom>
          <a:solidFill>
            <a:srgbClr val="06BA28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6746240" y="3708400"/>
            <a:ext cx="651706" cy="621535"/>
          </a:xfrm>
          <a:prstGeom prst="rect">
            <a:avLst/>
          </a:prstGeom>
          <a:solidFill>
            <a:srgbClr val="03B57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 rot="1817993">
            <a:off x="6539955" y="4521445"/>
            <a:ext cx="614211" cy="631145"/>
          </a:xfrm>
          <a:prstGeom prst="rect">
            <a:avLst/>
          </a:prstGeom>
          <a:solidFill>
            <a:srgbClr val="5796B9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 rot="3566478">
            <a:off x="5918939" y="5119708"/>
            <a:ext cx="646705" cy="642510"/>
          </a:xfrm>
          <a:prstGeom prst="rect">
            <a:avLst/>
          </a:prstGeom>
          <a:solidFill>
            <a:srgbClr val="5A63B6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 rot="1764305">
            <a:off x="4229329" y="5137512"/>
            <a:ext cx="635181" cy="625424"/>
          </a:xfrm>
          <a:prstGeom prst="rect">
            <a:avLst/>
          </a:prstGeom>
          <a:solidFill>
            <a:srgbClr val="8F409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5063340" y="5360282"/>
            <a:ext cx="651706" cy="621535"/>
          </a:xfrm>
          <a:prstGeom prst="rect">
            <a:avLst/>
          </a:prstGeom>
          <a:solidFill>
            <a:srgbClr val="644DA5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 rot="3594862">
            <a:off x="3623290" y="4521094"/>
            <a:ext cx="649251" cy="631844"/>
          </a:xfrm>
          <a:prstGeom prst="rect">
            <a:avLst/>
          </a:prstGeom>
          <a:solidFill>
            <a:srgbClr val="AD3D60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3429180" y="3685815"/>
            <a:ext cx="651706" cy="621535"/>
          </a:xfrm>
          <a:prstGeom prst="rect">
            <a:avLst/>
          </a:prstGeom>
          <a:solidFill>
            <a:srgbClr val="DC410A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 rot="1817993">
            <a:off x="3652536" y="2854318"/>
            <a:ext cx="614211" cy="631145"/>
          </a:xfrm>
          <a:prstGeom prst="rect">
            <a:avLst/>
          </a:prstGeom>
          <a:solidFill>
            <a:srgbClr val="EB735B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 rot="3566478">
            <a:off x="4264432" y="2237265"/>
            <a:ext cx="646705" cy="642510"/>
          </a:xfrm>
          <a:prstGeom prst="rect">
            <a:avLst/>
          </a:prstGeom>
          <a:solidFill>
            <a:srgbClr val="F3C53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2996029" y="3759665"/>
            <a:ext cx="347151" cy="330201"/>
          </a:xfrm>
          <a:prstGeom prst="rect">
            <a:avLst/>
          </a:prstGeom>
          <a:solidFill>
            <a:srgbClr val="D4561E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2562878" y="3765879"/>
            <a:ext cx="347151" cy="330201"/>
          </a:xfrm>
          <a:prstGeom prst="rect">
            <a:avLst/>
          </a:prstGeom>
          <a:solidFill>
            <a:srgbClr val="C96A3F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2129727" y="3759665"/>
            <a:ext cx="347151" cy="330201"/>
          </a:xfrm>
          <a:prstGeom prst="rect">
            <a:avLst/>
          </a:prstGeom>
          <a:solidFill>
            <a:srgbClr val="AD6F5B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1691305" y="3759666"/>
            <a:ext cx="347151" cy="330201"/>
          </a:xfrm>
          <a:prstGeom prst="rect">
            <a:avLst/>
          </a:prstGeom>
          <a:solidFill>
            <a:srgbClr val="9F7369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1246513" y="3759936"/>
            <a:ext cx="347151" cy="330201"/>
          </a:xfrm>
          <a:prstGeom prst="rect">
            <a:avLst/>
          </a:prstGeom>
          <a:solidFill>
            <a:srgbClr val="927B76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794403" y="3759666"/>
            <a:ext cx="347151" cy="330201"/>
          </a:xfrm>
          <a:prstGeom prst="rect">
            <a:avLst/>
          </a:prstGeom>
          <a:solidFill>
            <a:srgbClr val="858383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794403" y="3324435"/>
            <a:ext cx="347151" cy="330201"/>
          </a:xfrm>
          <a:prstGeom prst="rect">
            <a:avLst/>
          </a:prstGeom>
          <a:solidFill>
            <a:srgbClr val="A09E9E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794403" y="2894750"/>
            <a:ext cx="347151" cy="330201"/>
          </a:xfrm>
          <a:prstGeom prst="rect">
            <a:avLst/>
          </a:prstGeom>
          <a:solidFill>
            <a:srgbClr val="C6C4C4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94403" y="2447830"/>
            <a:ext cx="347151" cy="330201"/>
          </a:xfrm>
          <a:prstGeom prst="rect">
            <a:avLst/>
          </a:prstGeom>
          <a:solidFill>
            <a:srgbClr val="E7E5E5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803455" y="2027122"/>
            <a:ext cx="347151" cy="330201"/>
          </a:xfrm>
          <a:prstGeom prst="rect">
            <a:avLst/>
          </a:prstGeom>
          <a:solidFill>
            <a:srgbClr val="F6F4F4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803455" y="1599010"/>
            <a:ext cx="347151" cy="33020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788757" y="4211691"/>
            <a:ext cx="347151" cy="330201"/>
          </a:xfrm>
          <a:prstGeom prst="rect">
            <a:avLst/>
          </a:prstGeom>
          <a:solidFill>
            <a:srgbClr val="5B5959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788756" y="4633135"/>
            <a:ext cx="347151" cy="330201"/>
          </a:xfrm>
          <a:prstGeom prst="rect">
            <a:avLst/>
          </a:prstGeom>
          <a:solidFill>
            <a:srgbClr val="3D3D3D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130873" y="5330078"/>
            <a:ext cx="280070" cy="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 dirty="0" smtClean="0"/>
              <a:t>高</a:t>
            </a:r>
            <a:endParaRPr lang="ja-JP" altLang="en-US" sz="1200" dirty="0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1138975" y="5334818"/>
            <a:ext cx="280070" cy="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 dirty="0" smtClean="0"/>
              <a:t>低</a:t>
            </a:r>
            <a:endParaRPr lang="ja-JP" altLang="en-US" sz="1200" dirty="0"/>
          </a:p>
        </p:txBody>
      </p:sp>
      <p:sp>
        <p:nvSpPr>
          <p:cNvPr id="48" name="正方形/長方形 47"/>
          <p:cNvSpPr/>
          <p:nvPr/>
        </p:nvSpPr>
        <p:spPr bwMode="auto">
          <a:xfrm>
            <a:off x="796544" y="5074921"/>
            <a:ext cx="347151" cy="330201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  <a:headEnd/>
            <a:tailEnd/>
          </a:ln>
          <a:extLst/>
        </p:spPr>
        <p:txBody>
          <a:bodyPr rtlCol="0" anchor="b"/>
          <a:lstStyle/>
          <a:p>
            <a:pPr algn="ctr" eaLnBrk="1" hangingPunct="1"/>
            <a:endParaRPr kumimoji="1" lang="ja-JP" altLang="en-US" sz="40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flipV="1">
            <a:off x="583016" y="1841663"/>
            <a:ext cx="16178" cy="349315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02207" y="3308653"/>
            <a:ext cx="361619" cy="54375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/>
              <a:t>明度</a:t>
            </a: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447879" y="5357467"/>
            <a:ext cx="280070" cy="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 dirty="0" smtClean="0"/>
              <a:t>低</a:t>
            </a:r>
            <a:endParaRPr lang="ja-JP" altLang="en-US" sz="12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394353" y="5475624"/>
            <a:ext cx="168887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970997" y="5298890"/>
            <a:ext cx="542429" cy="3629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/>
              <a:t>彩度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729030" y="4335015"/>
            <a:ext cx="1377963" cy="844222"/>
          </a:xfrm>
          <a:prstGeom prst="wedgeEllipseCallout">
            <a:avLst>
              <a:gd name="adj1" fmla="val -12852"/>
              <a:gd name="adj2" fmla="val 670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色み</a:t>
            </a:r>
            <a:r>
              <a:rPr lang="ja-JP" altLang="en-US" sz="20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の強さ</a:t>
            </a:r>
            <a:endParaRPr lang="ja-JP" altLang="en-US" sz="2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466892" y="1534824"/>
            <a:ext cx="280070" cy="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 dirty="0" smtClean="0"/>
              <a:t>高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538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anchor="b"/>
      <a:lstStyle>
        <a:defPPr algn="ctr" eaLnBrk="1" hangingPunct="1">
          <a:defRPr sz="4000" dirty="0" smtClean="0">
            <a:solidFill>
              <a:schemeClr val="bg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defRPr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ワイド画面</PresentationFormat>
  <Paragraphs>187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HG創英角ｺﾞｼｯｸUB</vt:lpstr>
      <vt:lpstr>ＭＳ Ｐゴシック</vt:lpstr>
      <vt:lpstr>UD デジタル 教科書体 N-B</vt:lpstr>
      <vt:lpstr>UD デジタル 教科書体 NK-B</vt:lpstr>
      <vt:lpstr>UD デジタル 教科書体 NP-B</vt:lpstr>
      <vt:lpstr>Arial</vt:lpstr>
      <vt:lpstr>Arial Black</vt:lpstr>
      <vt:lpstr>標準デザイン</vt:lpstr>
      <vt:lpstr>1_標準デザイン</vt:lpstr>
      <vt:lpstr>2_標準デザイン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2020-07-17T01:43:08Z</dcterms:created>
  <dcterms:modified xsi:type="dcterms:W3CDTF">2020-07-17T01:43:14Z</dcterms:modified>
</cp:coreProperties>
</file>