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66" r:id="rId3"/>
    <p:sldId id="258" r:id="rId4"/>
    <p:sldId id="260" r:id="rId5"/>
    <p:sldId id="262" r:id="rId6"/>
    <p:sldId id="263" r:id="rId7"/>
    <p:sldId id="264" r:id="rId8"/>
    <p:sldId id="265" r:id="rId9"/>
    <p:sldId id="267" r:id="rId10"/>
    <p:sldId id="261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85" r:id="rId20"/>
    <p:sldId id="276" r:id="rId21"/>
    <p:sldId id="277" r:id="rId22"/>
    <p:sldId id="259" r:id="rId23"/>
    <p:sldId id="280" r:id="rId24"/>
    <p:sldId id="281" r:id="rId25"/>
    <p:sldId id="279" r:id="rId26"/>
    <p:sldId id="278" r:id="rId27"/>
    <p:sldId id="282" r:id="rId28"/>
    <p:sldId id="283" r:id="rId29"/>
    <p:sldId id="284" r:id="rId30"/>
    <p:sldId id="256" r:id="rId3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0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489-A1AD-4582-B252-BF716AE8E30A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130-FE2D-4CA4-B203-AC38050B13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53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489-A1AD-4582-B252-BF716AE8E30A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130-FE2D-4CA4-B203-AC38050B13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52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489-A1AD-4582-B252-BF716AE8E30A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130-FE2D-4CA4-B203-AC38050B13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66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489-A1AD-4582-B252-BF716AE8E30A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130-FE2D-4CA4-B203-AC38050B13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38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489-A1AD-4582-B252-BF716AE8E30A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130-FE2D-4CA4-B203-AC38050B13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09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489-A1AD-4582-B252-BF716AE8E30A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130-FE2D-4CA4-B203-AC38050B13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01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489-A1AD-4582-B252-BF716AE8E30A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130-FE2D-4CA4-B203-AC38050B13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44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489-A1AD-4582-B252-BF716AE8E30A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130-FE2D-4CA4-B203-AC38050B13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71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489-A1AD-4582-B252-BF716AE8E30A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130-FE2D-4CA4-B203-AC38050B13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894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489-A1AD-4582-B252-BF716AE8E30A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130-FE2D-4CA4-B203-AC38050B13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84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489-A1AD-4582-B252-BF716AE8E30A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130-FE2D-4CA4-B203-AC38050B13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2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99489-A1AD-4582-B252-BF716AE8E30A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79130-FE2D-4CA4-B203-AC38050B13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04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14669" y="1518815"/>
            <a:ext cx="93626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遠近感のある絵を描いてみよう</a:t>
            </a:r>
            <a:endParaRPr kumimoji="1" lang="en-US" altLang="ja-JP" sz="54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透視図法の世界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70382" y="1149483"/>
            <a:ext cx="2067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えんきんかん</a:t>
            </a:r>
            <a:endParaRPr kumimoji="1" lang="ja-JP" altLang="en-US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22303" y="2534477"/>
            <a:ext cx="182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とう</a:t>
            </a:r>
            <a:r>
              <a:rPr kumimoji="1" lang="ja-JP" altLang="en-US" dirty="0" err="1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しずほう</a:t>
            </a:r>
            <a:endParaRPr kumimoji="1" lang="ja-JP" altLang="en-US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58091" y="1173551"/>
            <a:ext cx="698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 err="1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えが</a:t>
            </a:r>
            <a:endParaRPr kumimoji="1" lang="ja-JP" altLang="en-US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/>
          <a:srcRect l="13406" t="26948" r="2198" b="33394"/>
          <a:stretch/>
        </p:blipFill>
        <p:spPr>
          <a:xfrm>
            <a:off x="8476679" y="5716345"/>
            <a:ext cx="3581195" cy="946592"/>
          </a:xfrm>
          <a:prstGeom prst="rect">
            <a:avLst/>
          </a:prstGeom>
        </p:spPr>
      </p:pic>
      <p:sp>
        <p:nvSpPr>
          <p:cNvPr id="8" name="直方体 7"/>
          <p:cNvSpPr/>
          <p:nvPr/>
        </p:nvSpPr>
        <p:spPr>
          <a:xfrm>
            <a:off x="5137726" y="4200067"/>
            <a:ext cx="1989574" cy="198957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87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10634858" y="3041373"/>
            <a:ext cx="79513" cy="79513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8955" y="338652"/>
            <a:ext cx="105019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今度は消失点が２つになります。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8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２点を結んだ線と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3600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垂直な直線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を描きましょう。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1345109" y="3124200"/>
            <a:ext cx="79513" cy="79513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矢印 4"/>
          <p:cNvSpPr/>
          <p:nvPr/>
        </p:nvSpPr>
        <p:spPr>
          <a:xfrm rot="16200000">
            <a:off x="10369658" y="2433335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47532" y="1686507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左矢印 6"/>
          <p:cNvSpPr/>
          <p:nvPr/>
        </p:nvSpPr>
        <p:spPr>
          <a:xfrm rot="16200000">
            <a:off x="1119666" y="2454376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7540" y="1707548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0" name="直線コネクタ 9"/>
          <p:cNvCxnSpPr>
            <a:stCxn id="4" idx="7"/>
            <a:endCxn id="2" idx="3"/>
          </p:cNvCxnSpPr>
          <p:nvPr/>
        </p:nvCxnSpPr>
        <p:spPr>
          <a:xfrm flipV="1">
            <a:off x="1412978" y="3109242"/>
            <a:ext cx="9233524" cy="26602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6096000" y="4174435"/>
            <a:ext cx="0" cy="14709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6096000" y="1858617"/>
            <a:ext cx="0" cy="230587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6096000" y="2802835"/>
            <a:ext cx="301752" cy="132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6397752" y="2802835"/>
            <a:ext cx="0" cy="30640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右中かっこ 8"/>
          <p:cNvSpPr/>
          <p:nvPr/>
        </p:nvSpPr>
        <p:spPr>
          <a:xfrm>
            <a:off x="6397752" y="4174435"/>
            <a:ext cx="382610" cy="1470991"/>
          </a:xfrm>
          <a:prstGeom prst="rightBrace">
            <a:avLst>
              <a:gd name="adj1" fmla="val 37643"/>
              <a:gd name="adj2" fmla="val 5000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991947" y="4679097"/>
            <a:ext cx="1867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このあたり</a:t>
            </a:r>
            <a:endParaRPr kumimoji="1" lang="ja-JP" altLang="en-US" sz="2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10358" y="815705"/>
            <a:ext cx="1130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すいちょく</a:t>
            </a:r>
            <a:endParaRPr kumimoji="1" lang="ja-JP" altLang="en-US" dirty="0">
              <a:solidFill>
                <a:srgbClr val="FFFF99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598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/>
        </p:nvCxnSpPr>
        <p:spPr>
          <a:xfrm>
            <a:off x="1345108" y="3162643"/>
            <a:ext cx="4750891" cy="1010478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楕円 1"/>
          <p:cNvSpPr/>
          <p:nvPr/>
        </p:nvSpPr>
        <p:spPr>
          <a:xfrm>
            <a:off x="10634858" y="3041373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8955" y="338652"/>
            <a:ext cx="10501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次に、直線の両端から２つの消失点に向かって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3600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直線４本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を描きましょう。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1345109" y="3124200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矢印 4"/>
          <p:cNvSpPr/>
          <p:nvPr/>
        </p:nvSpPr>
        <p:spPr>
          <a:xfrm rot="16200000">
            <a:off x="10369658" y="2433335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47532" y="1686507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左矢印 6"/>
          <p:cNvSpPr/>
          <p:nvPr/>
        </p:nvSpPr>
        <p:spPr>
          <a:xfrm rot="16200000">
            <a:off x="1119666" y="2454376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7540" y="1707548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0" name="直線コネクタ 9"/>
          <p:cNvCxnSpPr>
            <a:stCxn id="4" idx="4"/>
          </p:cNvCxnSpPr>
          <p:nvPr/>
        </p:nvCxnSpPr>
        <p:spPr>
          <a:xfrm>
            <a:off x="1384866" y="3203713"/>
            <a:ext cx="4711134" cy="2441713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6096000" y="4174435"/>
            <a:ext cx="0" cy="14709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4" idx="2"/>
          </p:cNvCxnSpPr>
          <p:nvPr/>
        </p:nvCxnSpPr>
        <p:spPr>
          <a:xfrm>
            <a:off x="1345109" y="3163957"/>
            <a:ext cx="4750891" cy="1010478"/>
          </a:xfrm>
          <a:prstGeom prst="line">
            <a:avLst/>
          </a:prstGeom>
          <a:ln w="381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2" idx="4"/>
          </p:cNvCxnSpPr>
          <p:nvPr/>
        </p:nvCxnSpPr>
        <p:spPr>
          <a:xfrm flipH="1">
            <a:off x="6096000" y="3120886"/>
            <a:ext cx="4578615" cy="2524540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2" idx="3"/>
          </p:cNvCxnSpPr>
          <p:nvPr/>
        </p:nvCxnSpPr>
        <p:spPr>
          <a:xfrm flipH="1">
            <a:off x="6096000" y="3109242"/>
            <a:ext cx="4550502" cy="1055253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37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線コネクタ 14"/>
          <p:cNvCxnSpPr>
            <a:stCxn id="4" idx="2"/>
          </p:cNvCxnSpPr>
          <p:nvPr/>
        </p:nvCxnSpPr>
        <p:spPr>
          <a:xfrm>
            <a:off x="1345109" y="3163957"/>
            <a:ext cx="4750891" cy="1010478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楕円 1"/>
          <p:cNvSpPr/>
          <p:nvPr/>
        </p:nvSpPr>
        <p:spPr>
          <a:xfrm>
            <a:off x="10634858" y="3041373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8955" y="338652"/>
            <a:ext cx="11518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次に、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3600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垂直線と平行な直線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を、左右それぞれ描きましょう。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描く場所は自由に決めてください。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1345109" y="3124200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矢印 4"/>
          <p:cNvSpPr/>
          <p:nvPr/>
        </p:nvSpPr>
        <p:spPr>
          <a:xfrm rot="16200000">
            <a:off x="10369658" y="2433335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47532" y="1686507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左矢印 6"/>
          <p:cNvSpPr/>
          <p:nvPr/>
        </p:nvSpPr>
        <p:spPr>
          <a:xfrm rot="16200000">
            <a:off x="1119666" y="2454376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7540" y="1707548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0" name="直線コネクタ 9"/>
          <p:cNvCxnSpPr>
            <a:stCxn id="4" idx="4"/>
          </p:cNvCxnSpPr>
          <p:nvPr/>
        </p:nvCxnSpPr>
        <p:spPr>
          <a:xfrm>
            <a:off x="1384866" y="3203713"/>
            <a:ext cx="4711134" cy="2441713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6096000" y="4174435"/>
            <a:ext cx="0" cy="14709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2" idx="4"/>
          </p:cNvCxnSpPr>
          <p:nvPr/>
        </p:nvCxnSpPr>
        <p:spPr>
          <a:xfrm flipH="1">
            <a:off x="6096000" y="3120886"/>
            <a:ext cx="4578615" cy="2524540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2" idx="3"/>
          </p:cNvCxnSpPr>
          <p:nvPr/>
        </p:nvCxnSpPr>
        <p:spPr>
          <a:xfrm flipH="1">
            <a:off x="6096000" y="3109242"/>
            <a:ext cx="4550502" cy="1055253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608444" y="3869635"/>
            <a:ext cx="3313" cy="990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7957931" y="3760304"/>
            <a:ext cx="3312" cy="84151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8472693" y="5106042"/>
            <a:ext cx="3286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３つの辺が平行になるように</a:t>
            </a:r>
            <a:endParaRPr kumimoji="1" lang="en-US" altLang="ja-JP" sz="2000" dirty="0" smtClean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直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線を描きましょう。</a:t>
            </a:r>
            <a:endParaRPr kumimoji="1" lang="ja-JP" altLang="en-US" sz="20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5" name="フリーフォーム 24"/>
          <p:cNvSpPr/>
          <p:nvPr/>
        </p:nvSpPr>
        <p:spPr>
          <a:xfrm flipH="1">
            <a:off x="8136513" y="4244008"/>
            <a:ext cx="1143310" cy="462313"/>
          </a:xfrm>
          <a:custGeom>
            <a:avLst/>
            <a:gdLst>
              <a:gd name="connsiteX0" fmla="*/ 0 w 1948069"/>
              <a:gd name="connsiteY0" fmla="*/ 496957 h 496957"/>
              <a:gd name="connsiteX1" fmla="*/ 705678 w 1948069"/>
              <a:gd name="connsiteY1" fmla="*/ 0 h 496957"/>
              <a:gd name="connsiteX2" fmla="*/ 1948069 w 1948069"/>
              <a:gd name="connsiteY2" fmla="*/ 9939 h 49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69" h="496957">
                <a:moveTo>
                  <a:pt x="0" y="496957"/>
                </a:moveTo>
                <a:lnTo>
                  <a:pt x="705678" y="0"/>
                </a:lnTo>
                <a:lnTo>
                  <a:pt x="1948069" y="9939"/>
                </a:lnTo>
              </a:path>
            </a:pathLst>
          </a:custGeom>
          <a:noFill/>
          <a:ln w="28575">
            <a:solidFill>
              <a:schemeClr val="bg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4608444" y="5026297"/>
            <a:ext cx="4031226" cy="1474839"/>
          </a:xfrm>
          <a:custGeom>
            <a:avLst/>
            <a:gdLst>
              <a:gd name="connsiteX0" fmla="*/ 4031226 w 4031226"/>
              <a:gd name="connsiteY0" fmla="*/ 875071 h 1474839"/>
              <a:gd name="connsiteX1" fmla="*/ 3529781 w 4031226"/>
              <a:gd name="connsiteY1" fmla="*/ 1465006 h 1474839"/>
              <a:gd name="connsiteX2" fmla="*/ 265471 w 4031226"/>
              <a:gd name="connsiteY2" fmla="*/ 1474839 h 1474839"/>
              <a:gd name="connsiteX3" fmla="*/ 0 w 4031226"/>
              <a:gd name="connsiteY3" fmla="*/ 0 h 147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1226" h="1474839">
                <a:moveTo>
                  <a:pt x="4031226" y="875071"/>
                </a:moveTo>
                <a:lnTo>
                  <a:pt x="3529781" y="1465006"/>
                </a:lnTo>
                <a:lnTo>
                  <a:pt x="265471" y="1474839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bg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/>
          <p:nvPr/>
        </p:nvCxnSpPr>
        <p:spPr>
          <a:xfrm flipH="1">
            <a:off x="6243484" y="5102942"/>
            <a:ext cx="2094271" cy="39329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 rot="2658583">
            <a:off x="4519649" y="4248707"/>
            <a:ext cx="166706" cy="166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 rot="2658583">
            <a:off x="6018090" y="4775379"/>
            <a:ext cx="166706" cy="166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rot="2658583">
            <a:off x="7870930" y="4081141"/>
            <a:ext cx="166706" cy="166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10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コネクタ 18"/>
          <p:cNvCxnSpPr>
            <a:stCxn id="2" idx="5"/>
          </p:cNvCxnSpPr>
          <p:nvPr/>
        </p:nvCxnSpPr>
        <p:spPr>
          <a:xfrm flipH="1">
            <a:off x="4608444" y="3109242"/>
            <a:ext cx="6094283" cy="760393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楕円 1"/>
          <p:cNvSpPr/>
          <p:nvPr/>
        </p:nvSpPr>
        <p:spPr>
          <a:xfrm>
            <a:off x="10634858" y="3041373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8955" y="338652"/>
            <a:ext cx="11518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さらに、今描いた直線の上の端から、逆の位置にある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消失点に向かって、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3600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直線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を描きましょう。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1345109" y="3124200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矢印 4"/>
          <p:cNvSpPr/>
          <p:nvPr/>
        </p:nvSpPr>
        <p:spPr>
          <a:xfrm rot="16200000">
            <a:off x="10369658" y="2433335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47532" y="1686507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左矢印 6"/>
          <p:cNvSpPr/>
          <p:nvPr/>
        </p:nvSpPr>
        <p:spPr>
          <a:xfrm rot="16200000">
            <a:off x="1119666" y="2454376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7540" y="1707548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0" name="直線コネクタ 9"/>
          <p:cNvCxnSpPr>
            <a:stCxn id="4" idx="4"/>
          </p:cNvCxnSpPr>
          <p:nvPr/>
        </p:nvCxnSpPr>
        <p:spPr>
          <a:xfrm>
            <a:off x="1384866" y="3203713"/>
            <a:ext cx="4711134" cy="2441713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6096000" y="4174435"/>
            <a:ext cx="0" cy="14709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4" idx="2"/>
          </p:cNvCxnSpPr>
          <p:nvPr/>
        </p:nvCxnSpPr>
        <p:spPr>
          <a:xfrm>
            <a:off x="1345109" y="3163957"/>
            <a:ext cx="4750891" cy="1010478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2" idx="4"/>
          </p:cNvCxnSpPr>
          <p:nvPr/>
        </p:nvCxnSpPr>
        <p:spPr>
          <a:xfrm flipH="1">
            <a:off x="6096000" y="3120886"/>
            <a:ext cx="4578615" cy="2524540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2" idx="3"/>
          </p:cNvCxnSpPr>
          <p:nvPr/>
        </p:nvCxnSpPr>
        <p:spPr>
          <a:xfrm flipH="1">
            <a:off x="6096000" y="3109242"/>
            <a:ext cx="4550502" cy="1055253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608444" y="3869635"/>
            <a:ext cx="3313" cy="990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7957931" y="3760304"/>
            <a:ext cx="3312" cy="84151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4" idx="6"/>
          </p:cNvCxnSpPr>
          <p:nvPr/>
        </p:nvCxnSpPr>
        <p:spPr>
          <a:xfrm>
            <a:off x="1424622" y="3163957"/>
            <a:ext cx="6529996" cy="596347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 rot="2658583">
            <a:off x="4519649" y="4248707"/>
            <a:ext cx="166706" cy="166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 rot="2658583">
            <a:off x="6018090" y="4775379"/>
            <a:ext cx="166706" cy="166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rot="2658583">
            <a:off x="7870930" y="4081141"/>
            <a:ext cx="166706" cy="166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62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10634858" y="3041373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8955" y="338652"/>
            <a:ext cx="11518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最後に、</a:t>
            </a:r>
            <a:r>
              <a:rPr kumimoji="1" lang="ja-JP" altLang="en-US" sz="3600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いらない線を消す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と、２つの方向に遠近感がある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立体が描けました。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1345109" y="3124200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矢印 4"/>
          <p:cNvSpPr/>
          <p:nvPr/>
        </p:nvSpPr>
        <p:spPr>
          <a:xfrm rot="16200000">
            <a:off x="10369658" y="2433335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47532" y="1686507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左矢印 6"/>
          <p:cNvSpPr/>
          <p:nvPr/>
        </p:nvSpPr>
        <p:spPr>
          <a:xfrm rot="16200000">
            <a:off x="1119666" y="2454376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7540" y="1707548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4608444" y="4860235"/>
            <a:ext cx="1487556" cy="785191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6096000" y="4174435"/>
            <a:ext cx="0" cy="14709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4608444" y="3869635"/>
            <a:ext cx="1487556" cy="304800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6096001" y="4601817"/>
            <a:ext cx="1858617" cy="1043609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6096000" y="3760304"/>
            <a:ext cx="1865243" cy="404191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608444" y="3869635"/>
            <a:ext cx="3313" cy="990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7957931" y="3760304"/>
            <a:ext cx="3312" cy="84151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4608445" y="3627783"/>
            <a:ext cx="2040833" cy="241852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6649278" y="3627783"/>
            <a:ext cx="1305340" cy="132521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図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042" y="1950114"/>
            <a:ext cx="988737" cy="1071802"/>
          </a:xfrm>
          <a:prstGeom prst="rect">
            <a:avLst/>
          </a:prstGeom>
        </p:spPr>
      </p:pic>
      <p:cxnSp>
        <p:nvCxnSpPr>
          <p:cNvPr id="29" name="直線コネクタ 28"/>
          <p:cNvCxnSpPr>
            <a:endCxn id="2" idx="3"/>
          </p:cNvCxnSpPr>
          <p:nvPr/>
        </p:nvCxnSpPr>
        <p:spPr>
          <a:xfrm flipV="1">
            <a:off x="7954618" y="3109242"/>
            <a:ext cx="2691884" cy="319758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endCxn id="2" idx="5"/>
          </p:cNvCxnSpPr>
          <p:nvPr/>
        </p:nvCxnSpPr>
        <p:spPr>
          <a:xfrm flipV="1">
            <a:off x="8686800" y="3109242"/>
            <a:ext cx="2015927" cy="518541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endCxn id="2" idx="4"/>
          </p:cNvCxnSpPr>
          <p:nvPr/>
        </p:nvCxnSpPr>
        <p:spPr>
          <a:xfrm flipV="1">
            <a:off x="8945217" y="3120886"/>
            <a:ext cx="1729398" cy="954157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58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1296164" y="5109625"/>
            <a:ext cx="9362661" cy="1384995"/>
            <a:chOff x="1414669" y="155570"/>
            <a:chExt cx="9362661" cy="1384995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1414669" y="524902"/>
              <a:ext cx="936266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6000" dirty="0" smtClean="0">
                  <a:solidFill>
                    <a:srgbClr val="FFFF99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３点透視図法</a:t>
              </a:r>
              <a:endParaRPr kumimoji="1" lang="ja-JP" altLang="en-US" sz="6000" dirty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5237922" y="155570"/>
              <a:ext cx="3041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 smtClean="0">
                  <a:solidFill>
                    <a:srgbClr val="FFFF99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とう</a:t>
              </a:r>
              <a:r>
                <a:rPr kumimoji="1" lang="ja-JP" altLang="en-US" dirty="0" err="1" smtClean="0">
                  <a:solidFill>
                    <a:srgbClr val="FFFF99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しずほう</a:t>
              </a:r>
              <a:endParaRPr kumimoji="1" lang="ja-JP" altLang="en-US" dirty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3825801" y="155570"/>
              <a:ext cx="1342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 smtClean="0">
                  <a:solidFill>
                    <a:srgbClr val="FFFF99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さんてん</a:t>
              </a:r>
              <a:endParaRPr kumimoji="1" lang="ja-JP" altLang="en-US" dirty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1792472" y="470776"/>
            <a:ext cx="8607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立体をいろいろな透視図法で</a:t>
            </a:r>
            <a:endParaRPr kumimoji="1" lang="en-US" altLang="ja-JP" sz="48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48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描いてみましょう。</a:t>
            </a:r>
            <a:endParaRPr kumimoji="1" lang="ja-JP" altLang="en-US" sz="48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5245240" y="2434213"/>
            <a:ext cx="1989574" cy="198957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706252" y="4654992"/>
            <a:ext cx="2200589" cy="823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最後は、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10541" y="140141"/>
            <a:ext cx="1696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りったい</a:t>
            </a:r>
            <a:endParaRPr kumimoji="1" lang="ja-JP" altLang="en-US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83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9074415" y="3081129"/>
            <a:ext cx="79513" cy="79513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8955" y="338652"/>
            <a:ext cx="11085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今度は消失点が３つになります。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はじめに、左と右と下に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3600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３つの消失点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を描きましょう。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3094395" y="3124200"/>
            <a:ext cx="79513" cy="79513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矢印 4"/>
          <p:cNvSpPr/>
          <p:nvPr/>
        </p:nvSpPr>
        <p:spPr>
          <a:xfrm rot="16200000">
            <a:off x="8809215" y="2483030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87089" y="1736202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左矢印 6"/>
          <p:cNvSpPr/>
          <p:nvPr/>
        </p:nvSpPr>
        <p:spPr>
          <a:xfrm rot="16200000">
            <a:off x="2829196" y="2504071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07070" y="1757243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6056244" y="6563138"/>
            <a:ext cx="79513" cy="79513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左矢印 14"/>
          <p:cNvSpPr/>
          <p:nvPr/>
        </p:nvSpPr>
        <p:spPr>
          <a:xfrm>
            <a:off x="6317818" y="6366841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32925" y="6270750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54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9074415" y="3081129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8955" y="338652"/>
            <a:ext cx="10501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次に、３つの消失点の真ん中に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3600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を描きましょう。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3094395" y="3124200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矢印 4"/>
          <p:cNvSpPr/>
          <p:nvPr/>
        </p:nvSpPr>
        <p:spPr>
          <a:xfrm rot="16200000">
            <a:off x="8809215" y="2483030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87089" y="1736202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左矢印 6"/>
          <p:cNvSpPr/>
          <p:nvPr/>
        </p:nvSpPr>
        <p:spPr>
          <a:xfrm rot="16200000">
            <a:off x="2829196" y="2504071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07070" y="1757243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6056244" y="6563138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左矢印 14"/>
          <p:cNvSpPr/>
          <p:nvPr/>
        </p:nvSpPr>
        <p:spPr>
          <a:xfrm>
            <a:off x="6317818" y="6366841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32925" y="6270750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6047610" y="3861008"/>
            <a:ext cx="133023" cy="133023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71330" y="4077488"/>
            <a:ext cx="2699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だいたいこのあたり</a:t>
            </a:r>
            <a:endParaRPr kumimoji="1" lang="ja-JP" altLang="en-US" sz="20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6" name="フリーフォーム 15"/>
          <p:cNvSpPr/>
          <p:nvPr/>
        </p:nvSpPr>
        <p:spPr>
          <a:xfrm flipH="1">
            <a:off x="6433642" y="3898013"/>
            <a:ext cx="1605170" cy="262283"/>
          </a:xfrm>
          <a:custGeom>
            <a:avLst/>
            <a:gdLst>
              <a:gd name="connsiteX0" fmla="*/ 0 w 1948069"/>
              <a:gd name="connsiteY0" fmla="*/ 496957 h 496957"/>
              <a:gd name="connsiteX1" fmla="*/ 705678 w 1948069"/>
              <a:gd name="connsiteY1" fmla="*/ 0 h 496957"/>
              <a:gd name="connsiteX2" fmla="*/ 1948069 w 1948069"/>
              <a:gd name="connsiteY2" fmla="*/ 9939 h 49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69" h="496957">
                <a:moveTo>
                  <a:pt x="0" y="496957"/>
                </a:moveTo>
                <a:lnTo>
                  <a:pt x="705678" y="0"/>
                </a:lnTo>
                <a:lnTo>
                  <a:pt x="1948069" y="9939"/>
                </a:lnTo>
              </a:path>
            </a:pathLst>
          </a:custGeom>
          <a:noFill/>
          <a:ln w="28575">
            <a:solidFill>
              <a:schemeClr val="bg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46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9074415" y="3081129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8955" y="338652"/>
            <a:ext cx="10501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次に、真ん中の点から、３つの消失点に向かって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3600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直線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を描きましょう。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3094395" y="3124200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矢印 4"/>
          <p:cNvSpPr/>
          <p:nvPr/>
        </p:nvSpPr>
        <p:spPr>
          <a:xfrm rot="16200000">
            <a:off x="8809215" y="2483030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87089" y="1736202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左矢印 6"/>
          <p:cNvSpPr/>
          <p:nvPr/>
        </p:nvSpPr>
        <p:spPr>
          <a:xfrm rot="16200000">
            <a:off x="2829196" y="2504071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07070" y="1757243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6056244" y="6563138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左矢印 14"/>
          <p:cNvSpPr/>
          <p:nvPr/>
        </p:nvSpPr>
        <p:spPr>
          <a:xfrm>
            <a:off x="6317818" y="6366841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32925" y="6270750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6056236" y="3869634"/>
            <a:ext cx="79513" cy="795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>
            <a:stCxn id="2" idx="6"/>
            <a:endCxn id="12" idx="1"/>
          </p:cNvCxnSpPr>
          <p:nvPr/>
        </p:nvCxnSpPr>
        <p:spPr>
          <a:xfrm flipH="1">
            <a:off x="6067880" y="3120886"/>
            <a:ext cx="3086048" cy="760392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2" idx="6"/>
          </p:cNvCxnSpPr>
          <p:nvPr/>
        </p:nvCxnSpPr>
        <p:spPr>
          <a:xfrm flipH="1" flipV="1">
            <a:off x="3134153" y="3160643"/>
            <a:ext cx="3001596" cy="748748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2" idx="0"/>
            <a:endCxn id="14" idx="0"/>
          </p:cNvCxnSpPr>
          <p:nvPr/>
        </p:nvCxnSpPr>
        <p:spPr>
          <a:xfrm>
            <a:off x="6095993" y="3869634"/>
            <a:ext cx="8" cy="2693504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30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コネクタ 18"/>
          <p:cNvCxnSpPr/>
          <p:nvPr/>
        </p:nvCxnSpPr>
        <p:spPr>
          <a:xfrm flipH="1">
            <a:off x="5034224" y="3148998"/>
            <a:ext cx="4108060" cy="498554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 flipV="1">
            <a:off x="5034224" y="3647552"/>
            <a:ext cx="1033664" cy="2927230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楕円 1"/>
          <p:cNvSpPr/>
          <p:nvPr/>
        </p:nvSpPr>
        <p:spPr>
          <a:xfrm>
            <a:off x="9074415" y="3081129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8955" y="338652"/>
            <a:ext cx="11823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次に、どこでもいいので、描き始める１点を</a:t>
            </a:r>
            <a:r>
              <a:rPr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決めましょう。</a:t>
            </a:r>
            <a:endParaRPr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そこから、２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つの消失点に向かって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3600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直線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を描きましょう。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3094395" y="3124200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矢印 4"/>
          <p:cNvSpPr/>
          <p:nvPr/>
        </p:nvSpPr>
        <p:spPr>
          <a:xfrm rot="16200000">
            <a:off x="8809215" y="2483030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87089" y="1736202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左矢印 6"/>
          <p:cNvSpPr/>
          <p:nvPr/>
        </p:nvSpPr>
        <p:spPr>
          <a:xfrm rot="16200000">
            <a:off x="2829196" y="2504071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07070" y="1757243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6056244" y="6563138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左矢印 14"/>
          <p:cNvSpPr/>
          <p:nvPr/>
        </p:nvSpPr>
        <p:spPr>
          <a:xfrm>
            <a:off x="6317818" y="6366841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32925" y="6270750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6056236" y="3869634"/>
            <a:ext cx="79513" cy="795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>
            <a:stCxn id="2" idx="6"/>
            <a:endCxn id="12" idx="1"/>
          </p:cNvCxnSpPr>
          <p:nvPr/>
        </p:nvCxnSpPr>
        <p:spPr>
          <a:xfrm flipH="1">
            <a:off x="6067880" y="3120886"/>
            <a:ext cx="3086048" cy="760392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2" idx="6"/>
          </p:cNvCxnSpPr>
          <p:nvPr/>
        </p:nvCxnSpPr>
        <p:spPr>
          <a:xfrm flipH="1" flipV="1">
            <a:off x="3134153" y="3160643"/>
            <a:ext cx="3001596" cy="748748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2" idx="0"/>
            <a:endCxn id="14" idx="0"/>
          </p:cNvCxnSpPr>
          <p:nvPr/>
        </p:nvCxnSpPr>
        <p:spPr>
          <a:xfrm>
            <a:off x="6095993" y="3869634"/>
            <a:ext cx="8" cy="2693504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楕円 15"/>
          <p:cNvSpPr/>
          <p:nvPr/>
        </p:nvSpPr>
        <p:spPr>
          <a:xfrm>
            <a:off x="4983607" y="3581436"/>
            <a:ext cx="119731" cy="11973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49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132069" y="1738352"/>
            <a:ext cx="936266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・ノートやノートの大きさくらいの紙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・先のとがった鉛筆かシャープペンシル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・消しゴム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8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・直線が描ける定規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（定規の代わりになるもの）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61797" y="431230"/>
            <a:ext cx="104972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はじめる前に、次の道具を準備しましょう。</a:t>
            </a:r>
            <a:endParaRPr kumimoji="1" lang="ja-JP" altLang="en-US" sz="2800" dirty="0">
              <a:solidFill>
                <a:srgbClr val="FFFF99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47076" y="4766951"/>
            <a:ext cx="104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じょうぎ</a:t>
            </a:r>
            <a:endParaRPr kumimoji="1" lang="ja-JP" altLang="en-US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257" y="2846906"/>
            <a:ext cx="768908" cy="76890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165" y="2741410"/>
            <a:ext cx="653617" cy="874404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704" y="4790460"/>
            <a:ext cx="898962" cy="127061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415" y="3846621"/>
            <a:ext cx="700486" cy="75933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02" y="1722859"/>
            <a:ext cx="1120409" cy="94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9074415" y="3081129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8955" y="338652"/>
            <a:ext cx="116971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さら</a:t>
            </a:r>
            <a:r>
              <a:rPr lang="ja-JP" altLang="en-US" sz="3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、自分の決めた２点から、遠くにある２つの消失点に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向かって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3600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直線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を描きましょう。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3094395" y="3124200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矢印 4"/>
          <p:cNvSpPr/>
          <p:nvPr/>
        </p:nvSpPr>
        <p:spPr>
          <a:xfrm rot="16200000">
            <a:off x="8809215" y="2483030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87089" y="1736202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左矢印 6"/>
          <p:cNvSpPr/>
          <p:nvPr/>
        </p:nvSpPr>
        <p:spPr>
          <a:xfrm rot="16200000">
            <a:off x="2829196" y="2504071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07070" y="1757243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6056244" y="6563138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左矢印 14"/>
          <p:cNvSpPr/>
          <p:nvPr/>
        </p:nvSpPr>
        <p:spPr>
          <a:xfrm>
            <a:off x="6317818" y="6366841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32925" y="6270750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6056236" y="3869634"/>
            <a:ext cx="79513" cy="795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>
            <a:stCxn id="2" idx="6"/>
            <a:endCxn id="12" idx="1"/>
          </p:cNvCxnSpPr>
          <p:nvPr/>
        </p:nvCxnSpPr>
        <p:spPr>
          <a:xfrm flipH="1">
            <a:off x="6067880" y="3120886"/>
            <a:ext cx="3086048" cy="760392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2" idx="6"/>
          </p:cNvCxnSpPr>
          <p:nvPr/>
        </p:nvCxnSpPr>
        <p:spPr>
          <a:xfrm flipH="1" flipV="1">
            <a:off x="3134153" y="3160643"/>
            <a:ext cx="3001596" cy="748748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2" idx="0"/>
            <a:endCxn id="14" idx="0"/>
          </p:cNvCxnSpPr>
          <p:nvPr/>
        </p:nvCxnSpPr>
        <p:spPr>
          <a:xfrm>
            <a:off x="6095993" y="3869634"/>
            <a:ext cx="8" cy="2693504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2" idx="5"/>
          </p:cNvCxnSpPr>
          <p:nvPr/>
        </p:nvCxnSpPr>
        <p:spPr>
          <a:xfrm flipH="1">
            <a:off x="5034224" y="3148998"/>
            <a:ext cx="4108060" cy="498554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14" idx="1"/>
          </p:cNvCxnSpPr>
          <p:nvPr/>
        </p:nvCxnSpPr>
        <p:spPr>
          <a:xfrm flipH="1" flipV="1">
            <a:off x="5034224" y="3647552"/>
            <a:ext cx="1033664" cy="2927230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endCxn id="14" idx="3"/>
          </p:cNvCxnSpPr>
          <p:nvPr/>
        </p:nvCxnSpPr>
        <p:spPr>
          <a:xfrm flipH="1">
            <a:off x="6067888" y="3647552"/>
            <a:ext cx="1022012" cy="2983455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4" idx="1"/>
          </p:cNvCxnSpPr>
          <p:nvPr/>
        </p:nvCxnSpPr>
        <p:spPr>
          <a:xfrm>
            <a:off x="3106039" y="3135844"/>
            <a:ext cx="3983861" cy="509272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2" idx="5"/>
          </p:cNvCxnSpPr>
          <p:nvPr/>
        </p:nvCxnSpPr>
        <p:spPr>
          <a:xfrm flipH="1">
            <a:off x="6107637" y="3148998"/>
            <a:ext cx="3034647" cy="2224759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endCxn id="4" idx="4"/>
          </p:cNvCxnSpPr>
          <p:nvPr/>
        </p:nvCxnSpPr>
        <p:spPr>
          <a:xfrm flipH="1" flipV="1">
            <a:off x="3134152" y="3203713"/>
            <a:ext cx="2961848" cy="2170044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8387089" y="5047926"/>
            <a:ext cx="2699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今回は、平行となる</a:t>
            </a:r>
            <a:endParaRPr kumimoji="1" lang="en-US" altLang="ja-JP" sz="2000" dirty="0" smtClean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辺はありません。</a:t>
            </a:r>
            <a:endParaRPr kumimoji="1" lang="ja-JP" altLang="en-US" sz="20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3" name="楕円 22"/>
          <p:cNvSpPr/>
          <p:nvPr/>
        </p:nvSpPr>
        <p:spPr>
          <a:xfrm>
            <a:off x="6046585" y="5306419"/>
            <a:ext cx="119731" cy="11973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/>
        </p:nvSpPr>
        <p:spPr>
          <a:xfrm>
            <a:off x="6984221" y="3572702"/>
            <a:ext cx="119731" cy="11973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89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9074415" y="3081129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/>
          <p:cNvSpPr/>
          <p:nvPr/>
        </p:nvSpPr>
        <p:spPr>
          <a:xfrm>
            <a:off x="3094395" y="3124200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矢印 4"/>
          <p:cNvSpPr/>
          <p:nvPr/>
        </p:nvSpPr>
        <p:spPr>
          <a:xfrm rot="16200000">
            <a:off x="8809215" y="2483030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87089" y="1736202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左矢印 6"/>
          <p:cNvSpPr/>
          <p:nvPr/>
        </p:nvSpPr>
        <p:spPr>
          <a:xfrm rot="16200000">
            <a:off x="2829196" y="2504071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07070" y="1757243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6056244" y="6563138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左矢印 14"/>
          <p:cNvSpPr/>
          <p:nvPr/>
        </p:nvSpPr>
        <p:spPr>
          <a:xfrm>
            <a:off x="6317818" y="6366841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32925" y="6270750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6056236" y="3869634"/>
            <a:ext cx="79513" cy="795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>
            <a:endCxn id="12" idx="7"/>
          </p:cNvCxnSpPr>
          <p:nvPr/>
        </p:nvCxnSpPr>
        <p:spPr>
          <a:xfrm flipH="1">
            <a:off x="6124105" y="3645116"/>
            <a:ext cx="965797" cy="236162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2" idx="6"/>
          </p:cNvCxnSpPr>
          <p:nvPr/>
        </p:nvCxnSpPr>
        <p:spPr>
          <a:xfrm flipH="1" flipV="1">
            <a:off x="5034224" y="3645116"/>
            <a:ext cx="1101525" cy="264275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2" idx="0"/>
          </p:cNvCxnSpPr>
          <p:nvPr/>
        </p:nvCxnSpPr>
        <p:spPr>
          <a:xfrm>
            <a:off x="6095993" y="3869634"/>
            <a:ext cx="11519" cy="1504123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5034224" y="3508098"/>
            <a:ext cx="1061768" cy="139454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 flipV="1">
            <a:off x="5034224" y="3647552"/>
            <a:ext cx="499358" cy="1355285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>
            <a:off x="6622775" y="3647552"/>
            <a:ext cx="467125" cy="1355285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6095992" y="3506516"/>
            <a:ext cx="993908" cy="138600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6107638" y="5002837"/>
            <a:ext cx="515137" cy="370920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 flipV="1">
            <a:off x="5522982" y="5002837"/>
            <a:ext cx="573018" cy="370920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368955" y="338652"/>
            <a:ext cx="11518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最後に、</a:t>
            </a:r>
            <a:r>
              <a:rPr kumimoji="1" lang="ja-JP" altLang="en-US" sz="3600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いらない線を消す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と、３つの方向に遠近感がある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立体が描けました。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190" y="2369610"/>
            <a:ext cx="988737" cy="1071802"/>
          </a:xfrm>
          <a:prstGeom prst="rect">
            <a:avLst/>
          </a:prstGeom>
        </p:spPr>
      </p:pic>
      <p:cxnSp>
        <p:nvCxnSpPr>
          <p:cNvPr id="40" name="直線コネクタ 39"/>
          <p:cNvCxnSpPr/>
          <p:nvPr/>
        </p:nvCxnSpPr>
        <p:spPr>
          <a:xfrm flipV="1">
            <a:off x="6858000" y="3127513"/>
            <a:ext cx="2183562" cy="281871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V="1">
            <a:off x="7509228" y="3127514"/>
            <a:ext cx="1588559" cy="407814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V="1">
            <a:off x="7042103" y="3139158"/>
            <a:ext cx="2027572" cy="1571291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57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8955" y="338652"/>
            <a:ext cx="115182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上手に描けましたか？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描けた人は、この２つの立体を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それぞれの透視図法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描いてみましょう。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425147" y="3747052"/>
            <a:ext cx="0" cy="21567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2425147" y="5903843"/>
            <a:ext cx="234563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54217" y="3756991"/>
            <a:ext cx="0" cy="21567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4754217" y="5188226"/>
            <a:ext cx="722243" cy="7156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476459" y="3021496"/>
            <a:ext cx="3093" cy="216165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4754216" y="3021497"/>
            <a:ext cx="722243" cy="7156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4055167" y="3044630"/>
            <a:ext cx="715615" cy="69248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3147389" y="3021496"/>
            <a:ext cx="722243" cy="7156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2425147" y="3051172"/>
            <a:ext cx="742563" cy="69587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>
            <a:off x="3139107" y="3037176"/>
            <a:ext cx="738806" cy="1490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2416864" y="3745394"/>
            <a:ext cx="73052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 flipV="1">
            <a:off x="4051855" y="3726741"/>
            <a:ext cx="725553" cy="1037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>
            <a:off x="4740964" y="3034747"/>
            <a:ext cx="735495" cy="99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3147388" y="3726741"/>
            <a:ext cx="0" cy="10987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4051855" y="3726741"/>
            <a:ext cx="0" cy="10987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>
            <a:off x="3132370" y="4814347"/>
            <a:ext cx="919485" cy="44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3155672" y="4108173"/>
            <a:ext cx="722243" cy="7156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3859469" y="3044685"/>
            <a:ext cx="0" cy="10987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 flipV="1">
            <a:off x="3866101" y="4122967"/>
            <a:ext cx="165432" cy="5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6423108" y="5908923"/>
            <a:ext cx="234563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8743342" y="4668520"/>
            <a:ext cx="8835" cy="125034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8752178" y="5193306"/>
            <a:ext cx="722242" cy="7156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9456749" y="3942963"/>
            <a:ext cx="8835" cy="125034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6430947" y="4668520"/>
            <a:ext cx="8835" cy="125034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H="1">
            <a:off x="6426529" y="3021496"/>
            <a:ext cx="1910413" cy="16578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7575936" y="3698240"/>
            <a:ext cx="1176241" cy="98110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8336942" y="3021495"/>
            <a:ext cx="1124887" cy="93287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 flipH="1">
            <a:off x="8732630" y="3963725"/>
            <a:ext cx="722242" cy="7156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85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直線コネクタ 95"/>
          <p:cNvCxnSpPr/>
          <p:nvPr/>
        </p:nvCxnSpPr>
        <p:spPr>
          <a:xfrm flipH="1">
            <a:off x="4562062" y="2117032"/>
            <a:ext cx="6106710" cy="1897557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楕円 1"/>
          <p:cNvSpPr/>
          <p:nvPr/>
        </p:nvSpPr>
        <p:spPr>
          <a:xfrm>
            <a:off x="10634858" y="2037520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8956" y="338652"/>
            <a:ext cx="3139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１点透視図法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左矢印 4"/>
          <p:cNvSpPr/>
          <p:nvPr/>
        </p:nvSpPr>
        <p:spPr>
          <a:xfrm rot="16200000">
            <a:off x="10369658" y="1429482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47532" y="682654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170362" y="5114024"/>
            <a:ext cx="2252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ここがポイントです。</a:t>
            </a:r>
            <a:endParaRPr kumimoji="1" lang="ja-JP" altLang="en-US" sz="20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3" name="フリーフォーム 62"/>
          <p:cNvSpPr/>
          <p:nvPr/>
        </p:nvSpPr>
        <p:spPr>
          <a:xfrm>
            <a:off x="3508514" y="4711148"/>
            <a:ext cx="2097156" cy="304491"/>
          </a:xfrm>
          <a:custGeom>
            <a:avLst/>
            <a:gdLst>
              <a:gd name="connsiteX0" fmla="*/ 0 w 1948069"/>
              <a:gd name="connsiteY0" fmla="*/ 496957 h 496957"/>
              <a:gd name="connsiteX1" fmla="*/ 705678 w 1948069"/>
              <a:gd name="connsiteY1" fmla="*/ 0 h 496957"/>
              <a:gd name="connsiteX2" fmla="*/ 1948069 w 1948069"/>
              <a:gd name="connsiteY2" fmla="*/ 9939 h 49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69" h="496957">
                <a:moveTo>
                  <a:pt x="0" y="496957"/>
                </a:moveTo>
                <a:lnTo>
                  <a:pt x="705678" y="0"/>
                </a:lnTo>
                <a:lnTo>
                  <a:pt x="1948069" y="9939"/>
                </a:lnTo>
              </a:path>
            </a:pathLst>
          </a:custGeom>
          <a:noFill/>
          <a:ln w="28575">
            <a:solidFill>
              <a:schemeClr val="bg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7" name="直線コネクタ 86"/>
          <p:cNvCxnSpPr>
            <a:stCxn id="2" idx="4"/>
          </p:cNvCxnSpPr>
          <p:nvPr/>
        </p:nvCxnSpPr>
        <p:spPr>
          <a:xfrm flipH="1">
            <a:off x="7810504" y="2117033"/>
            <a:ext cx="2864111" cy="2967031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flipV="1">
            <a:off x="5292589" y="2125659"/>
            <a:ext cx="5382026" cy="2958749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4562062" y="4018426"/>
            <a:ext cx="0" cy="21567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4562062" y="6175217"/>
            <a:ext cx="234563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6891132" y="4028365"/>
            <a:ext cx="0" cy="21567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>
            <a:off x="6891133" y="5106760"/>
            <a:ext cx="947517" cy="106845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7810504" y="3552840"/>
            <a:ext cx="8285" cy="15539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6891133" y="3555321"/>
            <a:ext cx="919371" cy="45316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6192083" y="3548725"/>
            <a:ext cx="1060170" cy="45976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5284305" y="3564406"/>
            <a:ext cx="1245706" cy="4440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>
            <a:off x="4562063" y="3555321"/>
            <a:ext cx="1500252" cy="46310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H="1">
            <a:off x="4553779" y="4016768"/>
            <a:ext cx="73052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 flipV="1">
            <a:off x="6188770" y="3998115"/>
            <a:ext cx="725553" cy="1037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>
            <a:off x="6051820" y="3545411"/>
            <a:ext cx="496413" cy="1322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5284303" y="3998115"/>
            <a:ext cx="0" cy="10987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6188770" y="3998115"/>
            <a:ext cx="0" cy="10987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5269285" y="5085721"/>
            <a:ext cx="919485" cy="44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H="1">
            <a:off x="5292589" y="4607552"/>
            <a:ext cx="896181" cy="4876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6530011" y="3555321"/>
            <a:ext cx="0" cy="31600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 flipH="1">
            <a:off x="7252252" y="3540690"/>
            <a:ext cx="587881" cy="1079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 flipH="1">
            <a:off x="5284304" y="2087216"/>
            <a:ext cx="5390311" cy="1920252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>
            <a:stCxn id="2" idx="4"/>
          </p:cNvCxnSpPr>
          <p:nvPr/>
        </p:nvCxnSpPr>
        <p:spPr>
          <a:xfrm flipH="1">
            <a:off x="6188770" y="2117033"/>
            <a:ext cx="4485845" cy="1881081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>
            <a:stCxn id="2" idx="3"/>
          </p:cNvCxnSpPr>
          <p:nvPr/>
        </p:nvCxnSpPr>
        <p:spPr>
          <a:xfrm flipH="1">
            <a:off x="6891132" y="2105389"/>
            <a:ext cx="3755370" cy="1922542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24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直線コネクタ 95"/>
          <p:cNvCxnSpPr/>
          <p:nvPr/>
        </p:nvCxnSpPr>
        <p:spPr>
          <a:xfrm flipH="1">
            <a:off x="5941284" y="2117032"/>
            <a:ext cx="4727488" cy="1405752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楕円 1"/>
          <p:cNvSpPr/>
          <p:nvPr/>
        </p:nvSpPr>
        <p:spPr>
          <a:xfrm>
            <a:off x="10634858" y="2037520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8956" y="338652"/>
            <a:ext cx="3139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１点透視図法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左矢印 4"/>
          <p:cNvSpPr/>
          <p:nvPr/>
        </p:nvSpPr>
        <p:spPr>
          <a:xfrm rot="16200000">
            <a:off x="10369658" y="1429482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47532" y="682654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87" name="直線コネクタ 86"/>
          <p:cNvCxnSpPr>
            <a:stCxn id="2" idx="4"/>
          </p:cNvCxnSpPr>
          <p:nvPr/>
        </p:nvCxnSpPr>
        <p:spPr>
          <a:xfrm flipH="1">
            <a:off x="7810504" y="2117033"/>
            <a:ext cx="2864111" cy="2967031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>
            <a:endCxn id="2" idx="4"/>
          </p:cNvCxnSpPr>
          <p:nvPr/>
        </p:nvCxnSpPr>
        <p:spPr>
          <a:xfrm flipV="1">
            <a:off x="7097536" y="2117033"/>
            <a:ext cx="3577079" cy="2388337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>
            <a:off x="4768467" y="5745773"/>
            <a:ext cx="234563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7088701" y="4505370"/>
            <a:ext cx="8835" cy="125034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7097537" y="4881787"/>
            <a:ext cx="915393" cy="86398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8002002" y="3932554"/>
            <a:ext cx="11154" cy="95696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4776306" y="4505370"/>
            <a:ext cx="8835" cy="125034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>
            <a:off x="4771889" y="3535090"/>
            <a:ext cx="1169395" cy="98110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5921295" y="3535090"/>
            <a:ext cx="1176241" cy="98110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5950119" y="3169494"/>
            <a:ext cx="1176241" cy="36885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H="1">
            <a:off x="7077989" y="3888379"/>
            <a:ext cx="939358" cy="62781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7126360" y="3169495"/>
            <a:ext cx="882486" cy="7526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44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直線コネクタ 89"/>
          <p:cNvCxnSpPr/>
          <p:nvPr/>
        </p:nvCxnSpPr>
        <p:spPr>
          <a:xfrm>
            <a:off x="1359577" y="3187997"/>
            <a:ext cx="6173412" cy="650722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H="1">
            <a:off x="4684812" y="3671207"/>
            <a:ext cx="1354038" cy="16766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>
            <a:stCxn id="2" idx="2"/>
          </p:cNvCxnSpPr>
          <p:nvPr/>
        </p:nvCxnSpPr>
        <p:spPr>
          <a:xfrm flipH="1">
            <a:off x="4701209" y="3081130"/>
            <a:ext cx="5933649" cy="765447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楕円 1"/>
          <p:cNvSpPr/>
          <p:nvPr/>
        </p:nvSpPr>
        <p:spPr>
          <a:xfrm>
            <a:off x="10634858" y="3041373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8956" y="338652"/>
            <a:ext cx="3139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２点透視図法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1345109" y="3124200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矢印 4"/>
          <p:cNvSpPr/>
          <p:nvPr/>
        </p:nvSpPr>
        <p:spPr>
          <a:xfrm rot="16200000">
            <a:off x="10369658" y="2433335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47532" y="1686507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左矢印 6"/>
          <p:cNvSpPr/>
          <p:nvPr/>
        </p:nvSpPr>
        <p:spPr>
          <a:xfrm rot="16200000">
            <a:off x="1119666" y="2454376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7540" y="1707548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4695838" y="5396947"/>
            <a:ext cx="1400161" cy="1043609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7532992" y="3818464"/>
            <a:ext cx="23206" cy="157848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6090179" y="4096002"/>
            <a:ext cx="24847" cy="2358413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6096003" y="5396947"/>
            <a:ext cx="1419712" cy="1043609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 flipV="1">
            <a:off x="6992061" y="3783532"/>
            <a:ext cx="554201" cy="44873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695835" y="3846577"/>
            <a:ext cx="5374" cy="155037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6095967" y="3832717"/>
            <a:ext cx="1448628" cy="29933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5034795" y="3889648"/>
            <a:ext cx="5785" cy="882185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555639" y="4027841"/>
            <a:ext cx="559387" cy="99122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" idx="5"/>
          </p:cNvCxnSpPr>
          <p:nvPr/>
        </p:nvCxnSpPr>
        <p:spPr>
          <a:xfrm>
            <a:off x="1412978" y="3192069"/>
            <a:ext cx="4702048" cy="2055791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2160139" y="5080556"/>
            <a:ext cx="1721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このあたりが</a:t>
            </a:r>
            <a:endParaRPr kumimoji="1" lang="en-US" altLang="ja-JP" sz="2000" dirty="0" smtClean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ポイントです。</a:t>
            </a:r>
            <a:endParaRPr kumimoji="1" lang="ja-JP" altLang="en-US" sz="20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3" name="フリーフォーム 62"/>
          <p:cNvSpPr/>
          <p:nvPr/>
        </p:nvSpPr>
        <p:spPr>
          <a:xfrm>
            <a:off x="3707296" y="4808644"/>
            <a:ext cx="1168033" cy="298117"/>
          </a:xfrm>
          <a:custGeom>
            <a:avLst/>
            <a:gdLst>
              <a:gd name="connsiteX0" fmla="*/ 0 w 1948069"/>
              <a:gd name="connsiteY0" fmla="*/ 496957 h 496957"/>
              <a:gd name="connsiteX1" fmla="*/ 705678 w 1948069"/>
              <a:gd name="connsiteY1" fmla="*/ 0 h 496957"/>
              <a:gd name="connsiteX2" fmla="*/ 1948069 w 1948069"/>
              <a:gd name="connsiteY2" fmla="*/ 9939 h 49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69" h="496957">
                <a:moveTo>
                  <a:pt x="0" y="496957"/>
                </a:moveTo>
                <a:lnTo>
                  <a:pt x="705678" y="0"/>
                </a:lnTo>
                <a:lnTo>
                  <a:pt x="1948069" y="9939"/>
                </a:lnTo>
              </a:path>
            </a:pathLst>
          </a:custGeom>
          <a:noFill/>
          <a:ln w="28575">
            <a:solidFill>
              <a:schemeClr val="bg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3" name="直線コネクタ 42"/>
          <p:cNvCxnSpPr/>
          <p:nvPr/>
        </p:nvCxnSpPr>
        <p:spPr>
          <a:xfrm flipH="1">
            <a:off x="5541584" y="4034748"/>
            <a:ext cx="14055" cy="943971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5014518" y="4761894"/>
            <a:ext cx="537005" cy="226764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>
            <a:off x="5015125" y="3715759"/>
            <a:ext cx="1424564" cy="18162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5541586" y="3779753"/>
            <a:ext cx="1453389" cy="2480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5017213" y="4607552"/>
            <a:ext cx="538426" cy="145057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H="1" flipV="1">
            <a:off x="6017079" y="3674284"/>
            <a:ext cx="418887" cy="41697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>
            <a:off x="4675493" y="3842791"/>
            <a:ext cx="365087" cy="67558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flipH="1">
            <a:off x="6431335" y="3716703"/>
            <a:ext cx="2980" cy="159186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>
            <a:stCxn id="2" idx="4"/>
          </p:cNvCxnSpPr>
          <p:nvPr/>
        </p:nvCxnSpPr>
        <p:spPr>
          <a:xfrm flipH="1">
            <a:off x="5548611" y="3120886"/>
            <a:ext cx="5126004" cy="1500876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>
            <a:endCxn id="4" idx="3"/>
          </p:cNvCxnSpPr>
          <p:nvPr/>
        </p:nvCxnSpPr>
        <p:spPr>
          <a:xfrm flipH="1" flipV="1">
            <a:off x="1356753" y="3192069"/>
            <a:ext cx="4758274" cy="934894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>
            <a:stCxn id="2" idx="6"/>
          </p:cNvCxnSpPr>
          <p:nvPr/>
        </p:nvCxnSpPr>
        <p:spPr>
          <a:xfrm flipH="1">
            <a:off x="6090179" y="3081130"/>
            <a:ext cx="4624192" cy="3359426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>
            <a:stCxn id="2" idx="4"/>
          </p:cNvCxnSpPr>
          <p:nvPr/>
        </p:nvCxnSpPr>
        <p:spPr>
          <a:xfrm flipH="1">
            <a:off x="5555639" y="3120886"/>
            <a:ext cx="5118976" cy="913862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>
            <a:stCxn id="2" idx="4"/>
          </p:cNvCxnSpPr>
          <p:nvPr/>
        </p:nvCxnSpPr>
        <p:spPr>
          <a:xfrm flipH="1">
            <a:off x="5555639" y="3120886"/>
            <a:ext cx="5118976" cy="906955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67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直線コネクタ 63"/>
          <p:cNvCxnSpPr/>
          <p:nvPr/>
        </p:nvCxnSpPr>
        <p:spPr>
          <a:xfrm flipH="1">
            <a:off x="5377071" y="3081130"/>
            <a:ext cx="5257788" cy="676281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 flipH="1">
            <a:off x="6115026" y="3120886"/>
            <a:ext cx="4559589" cy="2126974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 flipH="1">
            <a:off x="6090179" y="3081130"/>
            <a:ext cx="4624192" cy="3359426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楕円 1"/>
          <p:cNvSpPr/>
          <p:nvPr/>
        </p:nvSpPr>
        <p:spPr>
          <a:xfrm>
            <a:off x="10634858" y="3041373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8956" y="338652"/>
            <a:ext cx="3139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２点透視図法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1345109" y="3124200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矢印 4"/>
          <p:cNvSpPr/>
          <p:nvPr/>
        </p:nvSpPr>
        <p:spPr>
          <a:xfrm rot="16200000">
            <a:off x="10369658" y="2433335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47532" y="1686507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左矢印 6"/>
          <p:cNvSpPr/>
          <p:nvPr/>
        </p:nvSpPr>
        <p:spPr>
          <a:xfrm rot="16200000">
            <a:off x="1119666" y="2454376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7540" y="1707548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4695838" y="5396947"/>
            <a:ext cx="1400161" cy="1043609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6095999" y="5231906"/>
            <a:ext cx="19027" cy="120865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7355764" y="4654187"/>
            <a:ext cx="0" cy="882501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6096002" y="5506871"/>
            <a:ext cx="1279351" cy="933685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 flipV="1">
            <a:off x="6847209" y="3567636"/>
            <a:ext cx="508555" cy="1056733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697897" y="4630384"/>
            <a:ext cx="3312" cy="76656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6115026" y="4654186"/>
            <a:ext cx="1240738" cy="6234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4695838" y="3757411"/>
            <a:ext cx="681233" cy="857019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369640" y="3757411"/>
            <a:ext cx="720539" cy="1474495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H="1">
            <a:off x="5357996" y="3592976"/>
            <a:ext cx="1489213" cy="16443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" idx="5"/>
          </p:cNvCxnSpPr>
          <p:nvPr/>
        </p:nvCxnSpPr>
        <p:spPr>
          <a:xfrm>
            <a:off x="1412978" y="3192069"/>
            <a:ext cx="4702048" cy="2055791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1556554" y="5106761"/>
            <a:ext cx="267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ここがポイントです。</a:t>
            </a:r>
            <a:endParaRPr kumimoji="1" lang="ja-JP" altLang="en-US" sz="20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3" name="フリーフォーム 62"/>
          <p:cNvSpPr/>
          <p:nvPr/>
        </p:nvSpPr>
        <p:spPr>
          <a:xfrm>
            <a:off x="3648482" y="4659980"/>
            <a:ext cx="858092" cy="328562"/>
          </a:xfrm>
          <a:custGeom>
            <a:avLst/>
            <a:gdLst>
              <a:gd name="connsiteX0" fmla="*/ 0 w 1948069"/>
              <a:gd name="connsiteY0" fmla="*/ 496957 h 496957"/>
              <a:gd name="connsiteX1" fmla="*/ 705678 w 1948069"/>
              <a:gd name="connsiteY1" fmla="*/ 0 h 496957"/>
              <a:gd name="connsiteX2" fmla="*/ 1948069 w 1948069"/>
              <a:gd name="connsiteY2" fmla="*/ 9939 h 49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69" h="496957">
                <a:moveTo>
                  <a:pt x="0" y="496957"/>
                </a:moveTo>
                <a:lnTo>
                  <a:pt x="705678" y="0"/>
                </a:lnTo>
                <a:lnTo>
                  <a:pt x="1948069" y="9939"/>
                </a:lnTo>
              </a:path>
            </a:pathLst>
          </a:custGeom>
          <a:noFill/>
          <a:ln w="28575">
            <a:solidFill>
              <a:schemeClr val="bg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/>
          <p:cNvSpPr/>
          <p:nvPr/>
        </p:nvSpPr>
        <p:spPr>
          <a:xfrm rot="5400000" flipV="1">
            <a:off x="5273798" y="2593797"/>
            <a:ext cx="978353" cy="839845"/>
          </a:xfrm>
          <a:custGeom>
            <a:avLst/>
            <a:gdLst>
              <a:gd name="connsiteX0" fmla="*/ 0 w 1948069"/>
              <a:gd name="connsiteY0" fmla="*/ 496957 h 496957"/>
              <a:gd name="connsiteX1" fmla="*/ 705678 w 1948069"/>
              <a:gd name="connsiteY1" fmla="*/ 0 h 496957"/>
              <a:gd name="connsiteX2" fmla="*/ 1948069 w 1948069"/>
              <a:gd name="connsiteY2" fmla="*/ 9939 h 49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69" h="496957">
                <a:moveTo>
                  <a:pt x="0" y="496957"/>
                </a:moveTo>
                <a:lnTo>
                  <a:pt x="705678" y="0"/>
                </a:lnTo>
                <a:lnTo>
                  <a:pt x="1948069" y="9939"/>
                </a:lnTo>
              </a:path>
            </a:pathLst>
          </a:custGeom>
          <a:noFill/>
          <a:ln w="28575">
            <a:solidFill>
              <a:schemeClr val="bg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/>
          <p:cNvSpPr/>
          <p:nvPr/>
        </p:nvSpPr>
        <p:spPr>
          <a:xfrm rot="5400000">
            <a:off x="6287227" y="2836900"/>
            <a:ext cx="851479" cy="226761"/>
          </a:xfrm>
          <a:custGeom>
            <a:avLst/>
            <a:gdLst>
              <a:gd name="connsiteX0" fmla="*/ 0 w 1948069"/>
              <a:gd name="connsiteY0" fmla="*/ 496957 h 496957"/>
              <a:gd name="connsiteX1" fmla="*/ 705678 w 1948069"/>
              <a:gd name="connsiteY1" fmla="*/ 0 h 496957"/>
              <a:gd name="connsiteX2" fmla="*/ 1948069 w 1948069"/>
              <a:gd name="connsiteY2" fmla="*/ 9939 h 49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69" h="496957">
                <a:moveTo>
                  <a:pt x="0" y="496957"/>
                </a:moveTo>
                <a:lnTo>
                  <a:pt x="705678" y="0"/>
                </a:lnTo>
                <a:lnTo>
                  <a:pt x="1948069" y="9939"/>
                </a:lnTo>
              </a:path>
            </a:pathLst>
          </a:custGeom>
          <a:noFill/>
          <a:ln w="28575">
            <a:solidFill>
              <a:schemeClr val="bg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823819" y="1796777"/>
            <a:ext cx="1551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この</a:t>
            </a:r>
            <a:r>
              <a:rPr kumimoji="1" lang="en-US" altLang="ja-JP" sz="20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辺は</a:t>
            </a:r>
            <a:endParaRPr kumimoji="1" lang="en-US" altLang="ja-JP" sz="2000" dirty="0" smtClean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平行です。</a:t>
            </a:r>
            <a:endParaRPr kumimoji="1" lang="ja-JP" altLang="en-US" sz="20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435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線コネクタ 91"/>
          <p:cNvCxnSpPr>
            <a:stCxn id="2" idx="4"/>
          </p:cNvCxnSpPr>
          <p:nvPr/>
        </p:nvCxnSpPr>
        <p:spPr>
          <a:xfrm flipH="1">
            <a:off x="5049899" y="1510749"/>
            <a:ext cx="5624716" cy="792041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endCxn id="37" idx="0"/>
          </p:cNvCxnSpPr>
          <p:nvPr/>
        </p:nvCxnSpPr>
        <p:spPr>
          <a:xfrm flipH="1">
            <a:off x="6096001" y="2228582"/>
            <a:ext cx="1442049" cy="4334556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stCxn id="37" idx="4"/>
          </p:cNvCxnSpPr>
          <p:nvPr/>
        </p:nvCxnSpPr>
        <p:spPr>
          <a:xfrm flipV="1">
            <a:off x="6096001" y="2116883"/>
            <a:ext cx="312124" cy="4525768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>
            <a:stCxn id="2" idx="6"/>
          </p:cNvCxnSpPr>
          <p:nvPr/>
        </p:nvCxnSpPr>
        <p:spPr>
          <a:xfrm flipH="1">
            <a:off x="6090179" y="1470993"/>
            <a:ext cx="4624192" cy="3359426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>
            <a:stCxn id="2" idx="6"/>
          </p:cNvCxnSpPr>
          <p:nvPr/>
        </p:nvCxnSpPr>
        <p:spPr>
          <a:xfrm flipH="1">
            <a:off x="5338307" y="1470993"/>
            <a:ext cx="5376064" cy="1793574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endCxn id="37" idx="4"/>
          </p:cNvCxnSpPr>
          <p:nvPr/>
        </p:nvCxnSpPr>
        <p:spPr>
          <a:xfrm>
            <a:off x="5577930" y="2412618"/>
            <a:ext cx="518071" cy="4230033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stCxn id="4" idx="2"/>
          </p:cNvCxnSpPr>
          <p:nvPr/>
        </p:nvCxnSpPr>
        <p:spPr>
          <a:xfrm>
            <a:off x="1345109" y="1553820"/>
            <a:ext cx="4716032" cy="3276599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1359577" y="1577860"/>
            <a:ext cx="6173412" cy="650722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H="1">
            <a:off x="4684812" y="2061070"/>
            <a:ext cx="1354038" cy="16766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>
            <a:stCxn id="2" idx="2"/>
          </p:cNvCxnSpPr>
          <p:nvPr/>
        </p:nvCxnSpPr>
        <p:spPr>
          <a:xfrm flipH="1">
            <a:off x="4701209" y="1470993"/>
            <a:ext cx="5933649" cy="765447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楕円 1"/>
          <p:cNvSpPr/>
          <p:nvPr/>
        </p:nvSpPr>
        <p:spPr>
          <a:xfrm>
            <a:off x="10634858" y="1431236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98501" y="159748"/>
            <a:ext cx="3139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３点透視図法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1345109" y="1514063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矢印 4"/>
          <p:cNvSpPr/>
          <p:nvPr/>
        </p:nvSpPr>
        <p:spPr>
          <a:xfrm rot="16200000">
            <a:off x="10369658" y="823198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47532" y="76370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左矢印 6"/>
          <p:cNvSpPr/>
          <p:nvPr/>
        </p:nvSpPr>
        <p:spPr>
          <a:xfrm rot="16200000">
            <a:off x="1119666" y="844239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7540" y="97411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5329680" y="4317240"/>
            <a:ext cx="757693" cy="521805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6873722" y="2208327"/>
            <a:ext cx="682478" cy="206020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6090179" y="2516826"/>
            <a:ext cx="19873" cy="2327453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6096003" y="4268529"/>
            <a:ext cx="779983" cy="561890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 flipV="1">
            <a:off x="6992061" y="2173395"/>
            <a:ext cx="554201" cy="44873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695835" y="2236440"/>
            <a:ext cx="642471" cy="20721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6095967" y="2222580"/>
            <a:ext cx="1448628" cy="29933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5040581" y="2279511"/>
            <a:ext cx="234354" cy="991663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555639" y="2417704"/>
            <a:ext cx="559387" cy="99122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" idx="5"/>
          </p:cNvCxnSpPr>
          <p:nvPr/>
        </p:nvCxnSpPr>
        <p:spPr>
          <a:xfrm>
            <a:off x="1412978" y="1581932"/>
            <a:ext cx="4702048" cy="2055791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5567283" y="2393425"/>
            <a:ext cx="137337" cy="1069500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5259288" y="3264567"/>
            <a:ext cx="445332" cy="188818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>
            <a:off x="5026226" y="2105622"/>
            <a:ext cx="1413463" cy="19459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5541586" y="2169616"/>
            <a:ext cx="1453389" cy="2480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5253503" y="3158882"/>
            <a:ext cx="415194" cy="113300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H="1" flipV="1">
            <a:off x="6017079" y="2064147"/>
            <a:ext cx="418887" cy="41697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>
            <a:off x="4675493" y="2232654"/>
            <a:ext cx="365087" cy="67558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flipH="1">
            <a:off x="6413271" y="2113876"/>
            <a:ext cx="11251" cy="149902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>
            <a:endCxn id="4" idx="3"/>
          </p:cNvCxnSpPr>
          <p:nvPr/>
        </p:nvCxnSpPr>
        <p:spPr>
          <a:xfrm flipH="1" flipV="1">
            <a:off x="1356753" y="1581932"/>
            <a:ext cx="4758274" cy="934894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>
            <a:stCxn id="2" idx="6"/>
          </p:cNvCxnSpPr>
          <p:nvPr/>
        </p:nvCxnSpPr>
        <p:spPr>
          <a:xfrm flipH="1">
            <a:off x="5555639" y="1470993"/>
            <a:ext cx="5158732" cy="953618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>
            <a:stCxn id="2" idx="6"/>
          </p:cNvCxnSpPr>
          <p:nvPr/>
        </p:nvCxnSpPr>
        <p:spPr>
          <a:xfrm flipH="1">
            <a:off x="6117366" y="1470993"/>
            <a:ext cx="4597005" cy="1050919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楕円 36"/>
          <p:cNvSpPr/>
          <p:nvPr/>
        </p:nvSpPr>
        <p:spPr>
          <a:xfrm>
            <a:off x="6056244" y="6563138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左矢印 37"/>
          <p:cNvSpPr/>
          <p:nvPr/>
        </p:nvSpPr>
        <p:spPr>
          <a:xfrm>
            <a:off x="6317818" y="6366841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932925" y="6270750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46" name="直線コネクタ 45"/>
          <p:cNvCxnSpPr>
            <a:endCxn id="37" idx="3"/>
          </p:cNvCxnSpPr>
          <p:nvPr/>
        </p:nvCxnSpPr>
        <p:spPr>
          <a:xfrm>
            <a:off x="4695835" y="2236440"/>
            <a:ext cx="1372053" cy="4394567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endCxn id="37" idx="1"/>
          </p:cNvCxnSpPr>
          <p:nvPr/>
        </p:nvCxnSpPr>
        <p:spPr>
          <a:xfrm>
            <a:off x="5026226" y="2264662"/>
            <a:ext cx="1041662" cy="431012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65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直線コネクタ 88"/>
          <p:cNvCxnSpPr/>
          <p:nvPr/>
        </p:nvCxnSpPr>
        <p:spPr>
          <a:xfrm flipH="1">
            <a:off x="5126275" y="1470993"/>
            <a:ext cx="5569850" cy="270451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endCxn id="37" idx="0"/>
          </p:cNvCxnSpPr>
          <p:nvPr/>
        </p:nvCxnSpPr>
        <p:spPr>
          <a:xfrm flipH="1">
            <a:off x="6096001" y="3096664"/>
            <a:ext cx="1247843" cy="3466474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>
            <a:stCxn id="2" idx="4"/>
          </p:cNvCxnSpPr>
          <p:nvPr/>
        </p:nvCxnSpPr>
        <p:spPr>
          <a:xfrm flipH="1">
            <a:off x="6090179" y="1510749"/>
            <a:ext cx="4584436" cy="331967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>
            <a:stCxn id="2" idx="4"/>
          </p:cNvCxnSpPr>
          <p:nvPr/>
        </p:nvCxnSpPr>
        <p:spPr>
          <a:xfrm flipH="1">
            <a:off x="6135757" y="1510749"/>
            <a:ext cx="4538858" cy="2192105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stCxn id="4" idx="2"/>
          </p:cNvCxnSpPr>
          <p:nvPr/>
        </p:nvCxnSpPr>
        <p:spPr>
          <a:xfrm>
            <a:off x="1345109" y="1553820"/>
            <a:ext cx="4716032" cy="3276599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>
            <a:stCxn id="4" idx="6"/>
          </p:cNvCxnSpPr>
          <p:nvPr/>
        </p:nvCxnSpPr>
        <p:spPr>
          <a:xfrm>
            <a:off x="1424622" y="1553820"/>
            <a:ext cx="5082044" cy="435431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>
            <a:stCxn id="2" idx="2"/>
          </p:cNvCxnSpPr>
          <p:nvPr/>
        </p:nvCxnSpPr>
        <p:spPr>
          <a:xfrm flipH="1">
            <a:off x="5076651" y="1470993"/>
            <a:ext cx="5558207" cy="676136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楕円 1"/>
          <p:cNvSpPr/>
          <p:nvPr/>
        </p:nvSpPr>
        <p:spPr>
          <a:xfrm>
            <a:off x="10634858" y="1431236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98501" y="159748"/>
            <a:ext cx="3139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３点透視図法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1345109" y="1514063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矢印 4"/>
          <p:cNvSpPr/>
          <p:nvPr/>
        </p:nvSpPr>
        <p:spPr>
          <a:xfrm rot="16200000">
            <a:off x="10369658" y="823198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47532" y="76370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左矢印 6"/>
          <p:cNvSpPr/>
          <p:nvPr/>
        </p:nvSpPr>
        <p:spPr>
          <a:xfrm rot="16200000">
            <a:off x="1119666" y="844239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7540" y="97411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59" name="直線コネクタ 58"/>
          <p:cNvCxnSpPr>
            <a:stCxn id="4" idx="5"/>
          </p:cNvCxnSpPr>
          <p:nvPr/>
        </p:nvCxnSpPr>
        <p:spPr>
          <a:xfrm>
            <a:off x="1412978" y="1581932"/>
            <a:ext cx="4711135" cy="2120922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>
            <a:endCxn id="4" idx="3"/>
          </p:cNvCxnSpPr>
          <p:nvPr/>
        </p:nvCxnSpPr>
        <p:spPr>
          <a:xfrm flipH="1" flipV="1">
            <a:off x="1356753" y="1581932"/>
            <a:ext cx="3719898" cy="563602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楕円 36"/>
          <p:cNvSpPr/>
          <p:nvPr/>
        </p:nvSpPr>
        <p:spPr>
          <a:xfrm>
            <a:off x="6056244" y="6563138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左矢印 37"/>
          <p:cNvSpPr/>
          <p:nvPr/>
        </p:nvSpPr>
        <p:spPr>
          <a:xfrm>
            <a:off x="6317818" y="6366841"/>
            <a:ext cx="609915" cy="392594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932925" y="6270750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46" name="直線コネクタ 45"/>
          <p:cNvCxnSpPr>
            <a:endCxn id="37" idx="3"/>
          </p:cNvCxnSpPr>
          <p:nvPr/>
        </p:nvCxnSpPr>
        <p:spPr>
          <a:xfrm>
            <a:off x="4698501" y="3046818"/>
            <a:ext cx="1369387" cy="3584189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5126275" y="4167727"/>
            <a:ext cx="941612" cy="686732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>
            <a:off x="6074989" y="3714497"/>
            <a:ext cx="28115" cy="11545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V="1">
            <a:off x="6927733" y="3101143"/>
            <a:ext cx="416111" cy="1142866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6062991" y="4215259"/>
            <a:ext cx="866567" cy="654916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H="1" flipV="1">
            <a:off x="6506668" y="1989252"/>
            <a:ext cx="811914" cy="1128749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4698501" y="3046818"/>
            <a:ext cx="446019" cy="11286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H="1">
            <a:off x="6094480" y="3109375"/>
            <a:ext cx="1240738" cy="60663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>
            <a:off x="4683919" y="2145534"/>
            <a:ext cx="377163" cy="915851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5061082" y="2131576"/>
            <a:ext cx="1039468" cy="1593056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5067862" y="1989251"/>
            <a:ext cx="1432024" cy="15787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>
            <a:endCxn id="37" idx="4"/>
          </p:cNvCxnSpPr>
          <p:nvPr/>
        </p:nvCxnSpPr>
        <p:spPr>
          <a:xfrm>
            <a:off x="5040834" y="2159688"/>
            <a:ext cx="1055167" cy="4482963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>
            <a:stCxn id="2" idx="6"/>
          </p:cNvCxnSpPr>
          <p:nvPr/>
        </p:nvCxnSpPr>
        <p:spPr>
          <a:xfrm flipH="1">
            <a:off x="4698502" y="1470993"/>
            <a:ext cx="6015869" cy="1564181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endCxn id="4" idx="2"/>
          </p:cNvCxnSpPr>
          <p:nvPr/>
        </p:nvCxnSpPr>
        <p:spPr>
          <a:xfrm flipH="1" flipV="1">
            <a:off x="1345109" y="1553820"/>
            <a:ext cx="5998738" cy="1569662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>
            <a:endCxn id="37" idx="3"/>
          </p:cNvCxnSpPr>
          <p:nvPr/>
        </p:nvCxnSpPr>
        <p:spPr>
          <a:xfrm flipH="1">
            <a:off x="6067888" y="2000895"/>
            <a:ext cx="438778" cy="4630112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>
            <a:stCxn id="4" idx="6"/>
          </p:cNvCxnSpPr>
          <p:nvPr/>
        </p:nvCxnSpPr>
        <p:spPr>
          <a:xfrm>
            <a:off x="1424622" y="1553820"/>
            <a:ext cx="5491467" cy="2679087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H="1">
            <a:off x="5881688" y="1976901"/>
            <a:ext cx="611786" cy="736352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>
            <a:endCxn id="37" idx="4"/>
          </p:cNvCxnSpPr>
          <p:nvPr/>
        </p:nvCxnSpPr>
        <p:spPr>
          <a:xfrm>
            <a:off x="5888573" y="2739464"/>
            <a:ext cx="207428" cy="3903187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>
            <a:endCxn id="37" idx="4"/>
          </p:cNvCxnSpPr>
          <p:nvPr/>
        </p:nvCxnSpPr>
        <p:spPr>
          <a:xfrm flipH="1">
            <a:off x="6096001" y="3714497"/>
            <a:ext cx="4549" cy="2928154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19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グループ化 66"/>
          <p:cNvGrpSpPr/>
          <p:nvPr/>
        </p:nvGrpSpPr>
        <p:grpSpPr>
          <a:xfrm>
            <a:off x="258416" y="586408"/>
            <a:ext cx="7066723" cy="6033052"/>
            <a:chOff x="2812773" y="168965"/>
            <a:chExt cx="7066723" cy="6033052"/>
          </a:xfrm>
        </p:grpSpPr>
        <p:cxnSp>
          <p:nvCxnSpPr>
            <p:cNvPr id="3" name="直線コネクタ 2"/>
            <p:cNvCxnSpPr/>
            <p:nvPr/>
          </p:nvCxnSpPr>
          <p:spPr>
            <a:xfrm>
              <a:off x="2812774" y="168965"/>
              <a:ext cx="9939" cy="603305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コネクタ 4"/>
            <p:cNvCxnSpPr/>
            <p:nvPr/>
          </p:nvCxnSpPr>
          <p:spPr>
            <a:xfrm flipH="1">
              <a:off x="2822714" y="6202017"/>
              <a:ext cx="705678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2812773" y="268577"/>
              <a:ext cx="447262" cy="593344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2822713" y="665922"/>
              <a:ext cx="864704" cy="553609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832652" y="1013791"/>
              <a:ext cx="1311965" cy="518822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2832651" y="1381539"/>
              <a:ext cx="1769166" cy="482047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2832650" y="1759226"/>
              <a:ext cx="2186611" cy="444279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2822712" y="2117035"/>
              <a:ext cx="2653749" cy="408498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2832649" y="2494722"/>
              <a:ext cx="3081134" cy="370729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2832648" y="2842591"/>
              <a:ext cx="3518456" cy="335942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2832639" y="3243943"/>
              <a:ext cx="3955787" cy="295807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>
              <a:off x="2832647" y="3617843"/>
              <a:ext cx="4403040" cy="258417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2832646" y="3965713"/>
              <a:ext cx="4850302" cy="223630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2832645" y="4343400"/>
              <a:ext cx="5297564" cy="185861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>
              <a:off x="2832644" y="4711148"/>
              <a:ext cx="5724947" cy="14908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2832643" y="5098774"/>
              <a:ext cx="6152331" cy="11032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2832642" y="5436704"/>
              <a:ext cx="6599593" cy="7653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2832641" y="5824330"/>
              <a:ext cx="7046853" cy="3776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テキスト ボックス 67"/>
          <p:cNvSpPr txBox="1"/>
          <p:nvPr/>
        </p:nvSpPr>
        <p:spPr>
          <a:xfrm>
            <a:off x="3806686" y="526755"/>
            <a:ext cx="819857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どうでしたか？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遠近感のある</a:t>
            </a:r>
            <a:r>
              <a:rPr lang="ja-JP" altLang="en-US" sz="3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絵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を描く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透視図法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マスターできましたか？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では、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3600" dirty="0" smtClean="0">
                <a:solidFill>
                  <a:srgbClr val="FF99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発展問題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です。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この図形を描いてみてください。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鉛筆と直線定規だけ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で描くことができます。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挑戦してみてください。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0" name="フリーフォーム 69"/>
          <p:cNvSpPr/>
          <p:nvPr/>
        </p:nvSpPr>
        <p:spPr>
          <a:xfrm rot="19223232" flipH="1">
            <a:off x="1926482" y="3333859"/>
            <a:ext cx="1852821" cy="559545"/>
          </a:xfrm>
          <a:custGeom>
            <a:avLst/>
            <a:gdLst>
              <a:gd name="connsiteX0" fmla="*/ 0 w 1948069"/>
              <a:gd name="connsiteY0" fmla="*/ 496957 h 496957"/>
              <a:gd name="connsiteX1" fmla="*/ 705678 w 1948069"/>
              <a:gd name="connsiteY1" fmla="*/ 0 h 496957"/>
              <a:gd name="connsiteX2" fmla="*/ 1948069 w 1948069"/>
              <a:gd name="connsiteY2" fmla="*/ 9939 h 49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69" h="496957">
                <a:moveTo>
                  <a:pt x="0" y="496957"/>
                </a:moveTo>
                <a:lnTo>
                  <a:pt x="705678" y="0"/>
                </a:lnTo>
                <a:lnTo>
                  <a:pt x="1948069" y="9939"/>
                </a:lnTo>
              </a:path>
            </a:pathLst>
          </a:custGeom>
          <a:noFill/>
          <a:ln w="28575">
            <a:solidFill>
              <a:schemeClr val="bg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1296164" y="5109625"/>
            <a:ext cx="9362661" cy="1384995"/>
            <a:chOff x="1414669" y="155570"/>
            <a:chExt cx="9362661" cy="1384995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1414669" y="524902"/>
              <a:ext cx="936266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6000" dirty="0" smtClean="0">
                  <a:solidFill>
                    <a:srgbClr val="FFFF99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１点透視図法</a:t>
              </a:r>
              <a:endParaRPr kumimoji="1" lang="ja-JP" altLang="en-US" sz="6000" dirty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5237922" y="155570"/>
              <a:ext cx="3041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 smtClean="0">
                  <a:solidFill>
                    <a:srgbClr val="FFFF99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とう</a:t>
              </a:r>
              <a:r>
                <a:rPr kumimoji="1" lang="ja-JP" altLang="en-US" dirty="0" err="1" smtClean="0">
                  <a:solidFill>
                    <a:srgbClr val="FFFF99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しずほう</a:t>
              </a:r>
              <a:endParaRPr kumimoji="1" lang="ja-JP" altLang="en-US" dirty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4025346" y="155570"/>
              <a:ext cx="11430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 smtClean="0">
                  <a:solidFill>
                    <a:srgbClr val="FFFF99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いってん</a:t>
              </a:r>
              <a:endParaRPr kumimoji="1" lang="ja-JP" altLang="en-US" dirty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1792472" y="470776"/>
            <a:ext cx="8607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立体をいろいろな透視図法で</a:t>
            </a:r>
            <a:endParaRPr kumimoji="1" lang="en-US" altLang="ja-JP" sz="48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48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描いてみましょう。</a:t>
            </a:r>
            <a:endParaRPr kumimoji="1" lang="ja-JP" altLang="en-US" sz="48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5245240" y="2434213"/>
            <a:ext cx="1989574" cy="198957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706252" y="4654992"/>
            <a:ext cx="2200589" cy="823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まずは、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25757" y="140141"/>
            <a:ext cx="122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りったい</a:t>
            </a:r>
            <a:endParaRPr kumimoji="1" lang="ja-JP" altLang="en-US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31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/>
          <p:cNvGrpSpPr/>
          <p:nvPr/>
        </p:nvGrpSpPr>
        <p:grpSpPr>
          <a:xfrm>
            <a:off x="1121090" y="944012"/>
            <a:ext cx="9949819" cy="5670570"/>
            <a:chOff x="396816" y="189779"/>
            <a:chExt cx="11412747" cy="6504317"/>
          </a:xfrm>
        </p:grpSpPr>
        <p:sp>
          <p:nvSpPr>
            <p:cNvPr id="4" name="正方形/長方形 3"/>
            <p:cNvSpPr/>
            <p:nvPr/>
          </p:nvSpPr>
          <p:spPr>
            <a:xfrm>
              <a:off x="396816" y="189779"/>
              <a:ext cx="11412747" cy="65043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楕円 4"/>
            <p:cNvSpPr/>
            <p:nvPr/>
          </p:nvSpPr>
          <p:spPr>
            <a:xfrm>
              <a:off x="6072984" y="3407424"/>
              <a:ext cx="45719" cy="4571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3170208" y="1763477"/>
              <a:ext cx="5851584" cy="33349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" name="直線コネクタ 2"/>
            <p:cNvCxnSpPr/>
            <p:nvPr/>
          </p:nvCxnSpPr>
          <p:spPr>
            <a:xfrm flipV="1">
              <a:off x="9014791" y="189779"/>
              <a:ext cx="2794772" cy="15893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9014791" y="5098394"/>
              <a:ext cx="2772731" cy="15957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H="1" flipV="1">
              <a:off x="396816" y="189779"/>
              <a:ext cx="2773392" cy="15736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flipV="1">
              <a:off x="404478" y="5098393"/>
              <a:ext cx="2765730" cy="15957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テキスト ボックス 16"/>
          <p:cNvSpPr txBox="1"/>
          <p:nvPr/>
        </p:nvSpPr>
        <p:spPr>
          <a:xfrm>
            <a:off x="489769" y="215940"/>
            <a:ext cx="11159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自分の家の部屋を「１点透視図法」で描いてみましょう！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686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4672484" y="3647551"/>
            <a:ext cx="2411604" cy="241160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8956" y="338652"/>
            <a:ext cx="8607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はじめに、立体の正面となる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3600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四角形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を描きましょう。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35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9462040" y="1828799"/>
            <a:ext cx="79513" cy="79513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672484" y="3647551"/>
            <a:ext cx="2411604" cy="241160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8956" y="338652"/>
            <a:ext cx="8607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次に、四角形の斜め上の部分に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3600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を描きましょう。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この点を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3600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といいます。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左矢印 4"/>
          <p:cNvSpPr/>
          <p:nvPr/>
        </p:nvSpPr>
        <p:spPr>
          <a:xfrm rot="19489251">
            <a:off x="9670775" y="1310624"/>
            <a:ext cx="745435" cy="377687"/>
          </a:xfrm>
          <a:prstGeom prst="leftArrow">
            <a:avLst>
              <a:gd name="adj1" fmla="val 26235"/>
              <a:gd name="adj2" fmla="val 1052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36904" y="1683889"/>
            <a:ext cx="1638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しょうし</a:t>
            </a:r>
            <a:r>
              <a:rPr kumimoji="1" lang="ja-JP" altLang="en-US" dirty="0" err="1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つてん</a:t>
            </a:r>
            <a:endParaRPr kumimoji="1" lang="ja-JP" altLang="en-US" dirty="0">
              <a:solidFill>
                <a:srgbClr val="FFFF99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383891" y="837991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362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9462040" y="1828799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672484" y="3647551"/>
            <a:ext cx="2411604" cy="241160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8956" y="338652"/>
            <a:ext cx="8607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次に、四角形のそれぞれの角から、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点に向かって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3600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直線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を描きましょう。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7" name="直線コネクタ 6"/>
          <p:cNvCxnSpPr>
            <a:endCxn id="2" idx="2"/>
          </p:cNvCxnSpPr>
          <p:nvPr/>
        </p:nvCxnSpPr>
        <p:spPr>
          <a:xfrm flipV="1">
            <a:off x="4672484" y="1868556"/>
            <a:ext cx="4789556" cy="177899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endCxn id="2" idx="4"/>
          </p:cNvCxnSpPr>
          <p:nvPr/>
        </p:nvCxnSpPr>
        <p:spPr>
          <a:xfrm flipV="1">
            <a:off x="7084088" y="1908312"/>
            <a:ext cx="2417709" cy="17392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endCxn id="2" idx="4"/>
          </p:cNvCxnSpPr>
          <p:nvPr/>
        </p:nvCxnSpPr>
        <p:spPr>
          <a:xfrm flipV="1">
            <a:off x="7084088" y="1908312"/>
            <a:ext cx="2417709" cy="415084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endCxn id="2" idx="3"/>
          </p:cNvCxnSpPr>
          <p:nvPr/>
        </p:nvCxnSpPr>
        <p:spPr>
          <a:xfrm flipV="1">
            <a:off x="4646501" y="1896668"/>
            <a:ext cx="4827183" cy="4162487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10757" y="3977911"/>
            <a:ext cx="3922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この点線は、正面からは見えない線なので、描く必要はありません。</a:t>
            </a:r>
            <a:endParaRPr kumimoji="1" lang="ja-JP" altLang="en-US" sz="20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1" name="フリーフォーム 20"/>
          <p:cNvSpPr/>
          <p:nvPr/>
        </p:nvSpPr>
        <p:spPr>
          <a:xfrm flipV="1">
            <a:off x="3428425" y="4786594"/>
            <a:ext cx="1948069" cy="513780"/>
          </a:xfrm>
          <a:custGeom>
            <a:avLst/>
            <a:gdLst>
              <a:gd name="connsiteX0" fmla="*/ 0 w 1948069"/>
              <a:gd name="connsiteY0" fmla="*/ 496957 h 496957"/>
              <a:gd name="connsiteX1" fmla="*/ 705678 w 1948069"/>
              <a:gd name="connsiteY1" fmla="*/ 0 h 496957"/>
              <a:gd name="connsiteX2" fmla="*/ 1948069 w 1948069"/>
              <a:gd name="connsiteY2" fmla="*/ 9939 h 49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69" h="496957">
                <a:moveTo>
                  <a:pt x="0" y="496957"/>
                </a:moveTo>
                <a:lnTo>
                  <a:pt x="705678" y="0"/>
                </a:lnTo>
                <a:lnTo>
                  <a:pt x="1948069" y="9939"/>
                </a:lnTo>
              </a:path>
            </a:pathLst>
          </a:custGeom>
          <a:noFill/>
          <a:ln w="28575">
            <a:solidFill>
              <a:schemeClr val="bg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896062" y="1131232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443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9462040" y="1828799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672484" y="3647551"/>
            <a:ext cx="2411604" cy="241160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8956" y="338652"/>
            <a:ext cx="8607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さらに、四角形のそれぞれの辺と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3600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平行な直線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を描きましょう。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7" name="直線コネクタ 6"/>
          <p:cNvCxnSpPr>
            <a:endCxn id="2" idx="2"/>
          </p:cNvCxnSpPr>
          <p:nvPr/>
        </p:nvCxnSpPr>
        <p:spPr>
          <a:xfrm flipV="1">
            <a:off x="4672484" y="1868556"/>
            <a:ext cx="4789556" cy="177899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endCxn id="2" idx="4"/>
          </p:cNvCxnSpPr>
          <p:nvPr/>
        </p:nvCxnSpPr>
        <p:spPr>
          <a:xfrm flipV="1">
            <a:off x="7084088" y="1908312"/>
            <a:ext cx="2417709" cy="17392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endCxn id="2" idx="4"/>
          </p:cNvCxnSpPr>
          <p:nvPr/>
        </p:nvCxnSpPr>
        <p:spPr>
          <a:xfrm flipV="1">
            <a:off x="7084088" y="1908312"/>
            <a:ext cx="2417709" cy="415084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9357808" y="2740182"/>
            <a:ext cx="2699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それぞれの辺と平行に</a:t>
            </a:r>
            <a:endParaRPr kumimoji="1" lang="en-US" altLang="ja-JP" sz="2000" dirty="0" smtClean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なる線を描きましょう。</a:t>
            </a:r>
            <a:endParaRPr kumimoji="1" lang="ja-JP" altLang="en-US" sz="20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1" name="フリーフォーム 20"/>
          <p:cNvSpPr/>
          <p:nvPr/>
        </p:nvSpPr>
        <p:spPr>
          <a:xfrm flipH="1" flipV="1">
            <a:off x="8093477" y="3487824"/>
            <a:ext cx="1605170" cy="513780"/>
          </a:xfrm>
          <a:custGeom>
            <a:avLst/>
            <a:gdLst>
              <a:gd name="connsiteX0" fmla="*/ 0 w 1948069"/>
              <a:gd name="connsiteY0" fmla="*/ 496957 h 496957"/>
              <a:gd name="connsiteX1" fmla="*/ 705678 w 1948069"/>
              <a:gd name="connsiteY1" fmla="*/ 0 h 496957"/>
              <a:gd name="connsiteX2" fmla="*/ 1948069 w 1948069"/>
              <a:gd name="connsiteY2" fmla="*/ 9939 h 49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69" h="496957">
                <a:moveTo>
                  <a:pt x="0" y="496957"/>
                </a:moveTo>
                <a:lnTo>
                  <a:pt x="705678" y="0"/>
                </a:lnTo>
                <a:lnTo>
                  <a:pt x="1948069" y="9939"/>
                </a:lnTo>
              </a:path>
            </a:pathLst>
          </a:custGeom>
          <a:noFill/>
          <a:ln w="28575">
            <a:solidFill>
              <a:schemeClr val="bg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6390861" y="2991678"/>
            <a:ext cx="1600200" cy="1988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7991061" y="3011558"/>
            <a:ext cx="0" cy="14411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7067262" y="2991678"/>
            <a:ext cx="923799" cy="19880"/>
          </a:xfrm>
          <a:prstGeom prst="line">
            <a:avLst/>
          </a:prstGeom>
          <a:ln w="38100">
            <a:solidFill>
              <a:schemeClr val="bg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3" idx="0"/>
          </p:cNvCxnSpPr>
          <p:nvPr/>
        </p:nvCxnSpPr>
        <p:spPr>
          <a:xfrm flipV="1">
            <a:off x="5878286" y="3627672"/>
            <a:ext cx="1245558" cy="19879"/>
          </a:xfrm>
          <a:prstGeom prst="line">
            <a:avLst/>
          </a:prstGeom>
          <a:ln w="38100">
            <a:solidFill>
              <a:schemeClr val="bg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 rot="2658583">
            <a:off x="7002261" y="4687319"/>
            <a:ext cx="166706" cy="166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 rot="2658583">
            <a:off x="7906722" y="3574135"/>
            <a:ext cx="166706" cy="166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896062" y="1131232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フリーフォーム 22"/>
          <p:cNvSpPr/>
          <p:nvPr/>
        </p:nvSpPr>
        <p:spPr>
          <a:xfrm flipH="1" flipV="1">
            <a:off x="7187489" y="3539617"/>
            <a:ext cx="3303530" cy="1725262"/>
          </a:xfrm>
          <a:custGeom>
            <a:avLst/>
            <a:gdLst>
              <a:gd name="connsiteX0" fmla="*/ 0 w 1948069"/>
              <a:gd name="connsiteY0" fmla="*/ 496957 h 496957"/>
              <a:gd name="connsiteX1" fmla="*/ 705678 w 1948069"/>
              <a:gd name="connsiteY1" fmla="*/ 0 h 496957"/>
              <a:gd name="connsiteX2" fmla="*/ 1948069 w 1948069"/>
              <a:gd name="connsiteY2" fmla="*/ 9939 h 49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69" h="496957">
                <a:moveTo>
                  <a:pt x="0" y="496957"/>
                </a:moveTo>
                <a:lnTo>
                  <a:pt x="705678" y="0"/>
                </a:lnTo>
                <a:lnTo>
                  <a:pt x="1948069" y="9939"/>
                </a:lnTo>
              </a:path>
            </a:pathLst>
          </a:custGeom>
          <a:noFill/>
          <a:ln w="28575">
            <a:solidFill>
              <a:schemeClr val="bg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69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9462040" y="1828799"/>
            <a:ext cx="79513" cy="79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672484" y="3647551"/>
            <a:ext cx="2411604" cy="241160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8956" y="338652"/>
            <a:ext cx="8607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最後に、</a:t>
            </a:r>
            <a:r>
              <a:rPr kumimoji="1" lang="ja-JP" altLang="en-US" sz="3600" dirty="0" smtClean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いらない線を消す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遠くに向かって小さくなっていく</a:t>
            </a:r>
            <a:endParaRPr kumimoji="1" lang="en-US" altLang="ja-JP" sz="3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遠近感がある立体のできあがりです。</a:t>
            </a:r>
            <a:endParaRPr kumimoji="1" lang="ja-JP" altLang="en-US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4672484" y="3011558"/>
            <a:ext cx="1718377" cy="63599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7084088" y="2991678"/>
            <a:ext cx="906973" cy="6558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7084088" y="4452730"/>
            <a:ext cx="906973" cy="160642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6390861" y="2991678"/>
            <a:ext cx="1600200" cy="1988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7991061" y="3011558"/>
            <a:ext cx="0" cy="14411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8896062" y="1131232"/>
            <a:ext cx="145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消失点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2" name="直線コネクタ 11"/>
          <p:cNvCxnSpPr>
            <a:endCxn id="2" idx="1"/>
          </p:cNvCxnSpPr>
          <p:nvPr/>
        </p:nvCxnSpPr>
        <p:spPr>
          <a:xfrm flipV="1">
            <a:off x="7007087" y="1840443"/>
            <a:ext cx="2466597" cy="922635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endCxn id="2" idx="1"/>
          </p:cNvCxnSpPr>
          <p:nvPr/>
        </p:nvCxnSpPr>
        <p:spPr>
          <a:xfrm flipV="1">
            <a:off x="8199783" y="1840443"/>
            <a:ext cx="1273901" cy="992209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2" idx="2"/>
          </p:cNvCxnSpPr>
          <p:nvPr/>
        </p:nvCxnSpPr>
        <p:spPr>
          <a:xfrm flipV="1">
            <a:off x="8199783" y="1868556"/>
            <a:ext cx="1262257" cy="2206487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図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920" y="2421187"/>
            <a:ext cx="988737" cy="107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92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1296164" y="5109625"/>
            <a:ext cx="9362661" cy="1384995"/>
            <a:chOff x="1414669" y="155570"/>
            <a:chExt cx="9362661" cy="1384995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1414669" y="524902"/>
              <a:ext cx="936266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6000" dirty="0" smtClean="0">
                  <a:solidFill>
                    <a:srgbClr val="FFFF99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２点透視図法</a:t>
              </a:r>
              <a:endParaRPr kumimoji="1" lang="ja-JP" altLang="en-US" sz="6000" dirty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5237922" y="155570"/>
              <a:ext cx="3041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 smtClean="0">
                  <a:solidFill>
                    <a:srgbClr val="FFFF99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とう</a:t>
              </a:r>
              <a:r>
                <a:rPr kumimoji="1" lang="ja-JP" altLang="en-US" dirty="0" err="1" smtClean="0">
                  <a:solidFill>
                    <a:srgbClr val="FFFF99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しずほう</a:t>
              </a:r>
              <a:endParaRPr kumimoji="1" lang="ja-JP" altLang="en-US" dirty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4025346" y="155570"/>
              <a:ext cx="11430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dirty="0" smtClean="0">
                  <a:solidFill>
                    <a:srgbClr val="FFFF99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にてん</a:t>
              </a:r>
              <a:endParaRPr kumimoji="1" lang="ja-JP" altLang="en-US" dirty="0">
                <a:solidFill>
                  <a:srgbClr val="FFFF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1792472" y="470776"/>
            <a:ext cx="8607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立体をいろいろな透視図法で</a:t>
            </a:r>
            <a:endParaRPr kumimoji="1" lang="en-US" altLang="ja-JP" sz="48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48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描いてみましょう。</a:t>
            </a:r>
            <a:endParaRPr kumimoji="1" lang="ja-JP" altLang="en-US" sz="48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5245240" y="2434213"/>
            <a:ext cx="1989574" cy="198957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706252" y="4654992"/>
            <a:ext cx="2200589" cy="823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次は、</a:t>
            </a:r>
            <a:endParaRPr kumimoji="1" lang="ja-JP" altLang="en-US" sz="3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28594" y="189837"/>
            <a:ext cx="1150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りったい</a:t>
            </a:r>
            <a:endParaRPr kumimoji="1" lang="ja-JP" altLang="en-US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688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</Words>
  <Application>Microsoft Office PowerPoint</Application>
  <PresentationFormat>ワイド画面</PresentationFormat>
  <Paragraphs>153</Paragraphs>
  <Slides>30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6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2020-07-22T02:40:31Z</dcterms:created>
  <dcterms:modified xsi:type="dcterms:W3CDTF">2020-07-22T02:40:36Z</dcterms:modified>
</cp:coreProperties>
</file>